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0" r:id="rId2"/>
    <p:sldId id="259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00"/>
    <a:srgbClr val="000000"/>
    <a:srgbClr val="FF9900"/>
    <a:srgbClr val="0000FF"/>
    <a:srgbClr val="3DAFC7"/>
    <a:srgbClr val="BD5F00"/>
    <a:srgbClr val="D20A14"/>
    <a:srgbClr val="E32F3C"/>
    <a:srgbClr val="285E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2" d="100"/>
          <a:sy n="152" d="100"/>
        </p:scale>
        <p:origin x="97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-2820" y="-12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defRPr sz="13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defRPr sz="13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defRPr sz="13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defRPr sz="1300">
                <a:latin typeface="Times" charset="0"/>
              </a:defRPr>
            </a:lvl1pPr>
          </a:lstStyle>
          <a:p>
            <a:pPr>
              <a:defRPr/>
            </a:pPr>
            <a:fld id="{1189CB55-CF52-438E-AB07-3B4F9EB8E4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875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gif>
</file>

<file path=ppt/media/image13.gif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20.png>
</file>

<file path=ppt/media/image23.jpeg>
</file>

<file path=ppt/media/image23.png>
</file>

<file path=ppt/media/image24.png>
</file>

<file path=ppt/media/image25.png>
</file>

<file path=ppt/media/image27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p4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3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9940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5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846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7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</a:defRPr>
            </a:lvl1pPr>
          </a:lstStyle>
          <a:p>
            <a:pPr>
              <a:defRPr/>
            </a:pPr>
            <a:fld id="{E9723F3B-7906-4732-BA0B-69FF98940D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204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ＭＳ Ｐゴシック" pitchFamily="-109" charset="-128"/>
        <a:cs typeface="ＭＳ Ｐゴシック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ＭＳ Ｐゴシック" pitchFamily="-109" charset="-128"/>
        <a:cs typeface="ＭＳ Ｐゴシック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ＭＳ Ｐゴシック" pitchFamily="-109" charset="-128"/>
        <a:cs typeface="ＭＳ Ｐゴシック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ＭＳ Ｐゴシック" pitchFamily="-109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1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848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3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30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4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513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5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7738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6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3403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7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831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8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5933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9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779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10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2165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spcBef>
                <a:spcPts val="600"/>
              </a:spcBef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228600"/>
            <a:ext cx="1943100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28600"/>
            <a:ext cx="5676900" cy="5105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19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219200"/>
            <a:ext cx="381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352800"/>
            <a:ext cx="381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9250" indent="-349250">
              <a:spcBef>
                <a:spcPts val="14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500"/>
              </a:spcBef>
              <a:defRPr/>
            </a:lvl3pPr>
            <a:lvl4pPr>
              <a:spcBef>
                <a:spcPts val="300"/>
              </a:spcBef>
              <a:defRPr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maller Fo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82575" indent="-282575">
              <a:spcBef>
                <a:spcPts val="1200"/>
              </a:spcBef>
              <a:defRPr sz="2400"/>
            </a:lvl1pPr>
            <a:lvl2pPr marL="685800" indent="-228600">
              <a:spcBef>
                <a:spcPts val="500"/>
              </a:spcBef>
              <a:defRPr sz="2000"/>
            </a:lvl2pPr>
            <a:lvl3pPr marL="1089025" indent="-174625">
              <a:spcBef>
                <a:spcPts val="300"/>
              </a:spcBef>
              <a:defRPr sz="1600"/>
            </a:lvl3pPr>
            <a:lvl4pPr>
              <a:spcBef>
                <a:spcPts val="300"/>
              </a:spcBef>
              <a:defRPr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maller Fon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7577"/>
            <a:ext cx="8686800" cy="6858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686800" cy="5029200"/>
          </a:xfrm>
        </p:spPr>
        <p:txBody>
          <a:bodyPr/>
          <a:lstStyle>
            <a:lvl1pPr marL="228600" indent="-228600">
              <a:spcBef>
                <a:spcPts val="1000"/>
              </a:spcBef>
              <a:defRPr sz="2000"/>
            </a:lvl1pPr>
            <a:lvl2pPr marL="631825" indent="-174625">
              <a:spcBef>
                <a:spcPts val="500"/>
              </a:spcBef>
              <a:defRPr sz="1600"/>
            </a:lvl2pPr>
            <a:lvl3pPr marL="1035050" indent="-120650"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er Fo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 hasCustomPrompt="1"/>
          </p:nvPr>
        </p:nvSpPr>
        <p:spPr bwMode="auto">
          <a:xfrm>
            <a:off x="457200" y="1143000"/>
            <a:ext cx="8229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>
              <a:spcBef>
                <a:spcPts val="1000"/>
              </a:spcBef>
              <a:buFont typeface="Arial" pitchFamily="34" charset="0"/>
              <a:buChar char="•"/>
              <a:defRPr sz="2000"/>
            </a:lvl1pPr>
            <a:lvl2pPr marL="631825" indent="-174625">
              <a:spcBef>
                <a:spcPts val="500"/>
              </a:spcBef>
              <a:buFont typeface="Arial" pitchFamily="34" charset="0"/>
              <a:buChar char="•"/>
              <a:defRPr sz="16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19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07577"/>
            <a:ext cx="8229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3000"/>
            <a:ext cx="8229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7" name="Rectangle 13"/>
          <p:cNvSpPr>
            <a:spLocks noChangeArrowheads="1"/>
          </p:cNvSpPr>
          <p:nvPr/>
        </p:nvSpPr>
        <p:spPr bwMode="auto">
          <a:xfrm>
            <a:off x="333375" y="1159297"/>
            <a:ext cx="8483600" cy="84138"/>
          </a:xfrm>
          <a:prstGeom prst="rect">
            <a:avLst/>
          </a:prstGeom>
          <a:gradFill rotWithShape="0">
            <a:gsLst>
              <a:gs pos="0">
                <a:srgbClr val="09730C">
                  <a:gamma/>
                  <a:shade val="46275"/>
                  <a:invGamma/>
                </a:srgbClr>
              </a:gs>
              <a:gs pos="50000">
                <a:srgbClr val="09730C"/>
              </a:gs>
              <a:gs pos="100000">
                <a:srgbClr val="09730C">
                  <a:gamma/>
                  <a:shade val="46275"/>
                  <a:invGamma/>
                </a:srgbClr>
              </a:gs>
            </a:gsLst>
            <a:lin ang="0" scaled="1"/>
          </a:gradFill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latin typeface="Times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6AD062-EF40-44A2-A9A6-49B3A6473915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0" y="6058652"/>
            <a:ext cx="800736" cy="79934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63" r:id="rId4"/>
    <p:sldLayoutId id="2147483661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4" r:id="rId15"/>
  </p:sldLayoutIdLst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  <a:ea typeface="ＭＳ Ｐゴシック" charset="-128"/>
          <a:cs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</a:defRPr>
      </a:lvl9pPr>
    </p:titleStyle>
    <p:bodyStyle>
      <a:lvl1pPr marL="342900" indent="-342900" algn="l" rtl="0" eaLnBrk="0" fontAlgn="base" hangingPunct="0">
        <a:spcBef>
          <a:spcPts val="14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ts val="8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ＭＳ Ｐゴシック" pitchFamily="-109" charset="-128"/>
          <a:cs typeface="ＭＳ Ｐゴシック"/>
        </a:defRPr>
      </a:lvl2pPr>
      <a:lvl3pPr marL="1143000" indent="-228600" algn="l" rtl="0" eaLnBrk="0" fontAlgn="base" hangingPunct="0">
        <a:spcBef>
          <a:spcPts val="5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109" charset="-128"/>
          <a:cs typeface="ＭＳ Ｐゴシック"/>
        </a:defRPr>
      </a:lvl3pPr>
      <a:lvl4pPr marL="1600200" indent="-228600" algn="l" rtl="0" eaLnBrk="0" fontAlgn="base" hangingPunct="0">
        <a:spcBef>
          <a:spcPts val="3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ＭＳ Ｐゴシック" pitchFamily="-109" charset="-128"/>
          <a:cs typeface="ＭＳ Ｐゴシック"/>
        </a:defRPr>
      </a:lvl4pPr>
      <a:lvl5pPr marL="2057400" indent="-228600" algn="l" rtl="0" eaLnBrk="0" fontAlgn="base" hangingPunct="0">
        <a:spcBef>
          <a:spcPts val="2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ＭＳ Ｐゴシック" pitchFamily="-109" charset="-128"/>
          <a:cs typeface="ＭＳ Ｐゴシック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09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09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09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09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gif"/><Relationship Id="rId18" Type="http://schemas.openxmlformats.org/officeDocument/2006/relationships/image" Target="../media/image17.jp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12" Type="http://schemas.openxmlformats.org/officeDocument/2006/relationships/image" Target="../media/image11.gif"/><Relationship Id="rId17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11" Type="http://schemas.openxmlformats.org/officeDocument/2006/relationships/image" Target="../media/image10.gif"/><Relationship Id="rId5" Type="http://schemas.openxmlformats.org/officeDocument/2006/relationships/image" Target="../media/image4.png"/><Relationship Id="rId15" Type="http://schemas.openxmlformats.org/officeDocument/2006/relationships/image" Target="../media/image14.jpg"/><Relationship Id="rId23" Type="http://schemas.openxmlformats.org/officeDocument/2006/relationships/image" Target="../media/image20.png"/><Relationship Id="rId10" Type="http://schemas.openxmlformats.org/officeDocument/2006/relationships/image" Target="../media/image9.emf"/><Relationship Id="rId19" Type="http://schemas.openxmlformats.org/officeDocument/2006/relationships/image" Target="../media/image18.jp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gif"/><Relationship Id="rId22" Type="http://schemas.openxmlformats.org/officeDocument/2006/relationships/image" Target="../media/image19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png"/><Relationship Id="rId18" Type="http://schemas.openxmlformats.org/officeDocument/2006/relationships/image" Target="../media/image13.gif"/><Relationship Id="rId26" Type="http://schemas.openxmlformats.org/officeDocument/2006/relationships/image" Target="../media/image24.png"/><Relationship Id="rId3" Type="http://schemas.microsoft.com/office/2007/relationships/media" Target="../media/media8.m4a"/><Relationship Id="rId21" Type="http://schemas.openxmlformats.org/officeDocument/2006/relationships/image" Target="../media/image16.jpg"/><Relationship Id="rId7" Type="http://schemas.openxmlformats.org/officeDocument/2006/relationships/image" Target="../media/image2.jpeg"/><Relationship Id="rId12" Type="http://schemas.openxmlformats.org/officeDocument/2006/relationships/image" Target="../media/image7.png"/><Relationship Id="rId17" Type="http://schemas.openxmlformats.org/officeDocument/2006/relationships/image" Target="../media/image12.gif"/><Relationship Id="rId25" Type="http://schemas.openxmlformats.org/officeDocument/2006/relationships/image" Target="../media/image20.png"/><Relationship Id="rId2" Type="http://schemas.openxmlformats.org/officeDocument/2006/relationships/video" Target="../media/media6.mp4"/><Relationship Id="rId16" Type="http://schemas.openxmlformats.org/officeDocument/2006/relationships/image" Target="../media/image11.gif"/><Relationship Id="rId20" Type="http://schemas.openxmlformats.org/officeDocument/2006/relationships/image" Target="../media/image15.jpg"/><Relationship Id="rId1" Type="http://schemas.microsoft.com/office/2007/relationships/media" Target="../media/media6.mp4"/><Relationship Id="rId6" Type="http://schemas.openxmlformats.org/officeDocument/2006/relationships/notesSlide" Target="../notesSlides/notesSlide9.xml"/><Relationship Id="rId11" Type="http://schemas.openxmlformats.org/officeDocument/2006/relationships/image" Target="../media/image6.jpeg"/><Relationship Id="rId24" Type="http://schemas.openxmlformats.org/officeDocument/2006/relationships/image" Target="../media/image19.png"/><Relationship Id="rId5" Type="http://schemas.openxmlformats.org/officeDocument/2006/relationships/slideLayout" Target="../slideLayouts/slideLayout4.xml"/><Relationship Id="rId15" Type="http://schemas.openxmlformats.org/officeDocument/2006/relationships/image" Target="../media/image10.gif"/><Relationship Id="rId23" Type="http://schemas.openxmlformats.org/officeDocument/2006/relationships/image" Target="../media/image18.jpg"/><Relationship Id="rId10" Type="http://schemas.openxmlformats.org/officeDocument/2006/relationships/image" Target="../media/image5.png"/><Relationship Id="rId19" Type="http://schemas.openxmlformats.org/officeDocument/2006/relationships/image" Target="../media/image14.jpg"/><Relationship Id="rId4" Type="http://schemas.openxmlformats.org/officeDocument/2006/relationships/audio" Target="../media/media8.m4a"/><Relationship Id="rId9" Type="http://schemas.openxmlformats.org/officeDocument/2006/relationships/image" Target="../media/image4.png"/><Relationship Id="rId14" Type="http://schemas.openxmlformats.org/officeDocument/2006/relationships/image" Target="../media/image9.emf"/><Relationship Id="rId22" Type="http://schemas.openxmlformats.org/officeDocument/2006/relationships/image" Target="../media/image17.jpg"/><Relationship Id="rId27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21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12" Type="http://schemas.openxmlformats.org/officeDocument/2006/relationships/image" Target="../media/image9.emf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jpe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6.jpeg"/><Relationship Id="rId1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21.png"/><Relationship Id="rId18" Type="http://schemas.openxmlformats.org/officeDocument/2006/relationships/image" Target="../media/image23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12" Type="http://schemas.openxmlformats.org/officeDocument/2006/relationships/image" Target="../media/image9.emf"/><Relationship Id="rId17" Type="http://schemas.openxmlformats.org/officeDocument/2006/relationships/image" Target="../media/image220.png"/><Relationship Id="rId2" Type="http://schemas.openxmlformats.org/officeDocument/2006/relationships/audio" Target="../media/media2.m4a"/><Relationship Id="rId16" Type="http://schemas.openxmlformats.org/officeDocument/2006/relationships/image" Target="../media/image18.jpg"/><Relationship Id="rId20" Type="http://schemas.openxmlformats.org/officeDocument/2006/relationships/image" Target="../media/image22.png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jpeg"/><Relationship Id="rId15" Type="http://schemas.openxmlformats.org/officeDocument/2006/relationships/image" Target="../media/image17.jpg"/><Relationship Id="rId10" Type="http://schemas.openxmlformats.org/officeDocument/2006/relationships/image" Target="../media/image7.png"/><Relationship Id="rId19" Type="http://schemas.openxmlformats.org/officeDocument/2006/relationships/image" Target="../media/image23.jpe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6.jpeg"/><Relationship Id="rId14" Type="http://schemas.openxmlformats.org/officeDocument/2006/relationships/image" Target="../media/image16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6.jpg"/><Relationship Id="rId18" Type="http://schemas.openxmlformats.org/officeDocument/2006/relationships/image" Target="../media/image23.jpe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12" Type="http://schemas.openxmlformats.org/officeDocument/2006/relationships/image" Target="../media/image9.emf"/><Relationship Id="rId17" Type="http://schemas.openxmlformats.org/officeDocument/2006/relationships/image" Target="../media/image23.png"/><Relationship Id="rId2" Type="http://schemas.openxmlformats.org/officeDocument/2006/relationships/audio" Target="../media/media3.m4a"/><Relationship Id="rId16" Type="http://schemas.openxmlformats.org/officeDocument/2006/relationships/image" Target="../media/image25.png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jpeg"/><Relationship Id="rId15" Type="http://schemas.openxmlformats.org/officeDocument/2006/relationships/image" Target="../media/image18.jpg"/><Relationship Id="rId10" Type="http://schemas.openxmlformats.org/officeDocument/2006/relationships/image" Target="../media/image7.png"/><Relationship Id="rId19" Type="http://schemas.openxmlformats.org/officeDocument/2006/relationships/image" Target="../media/image22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6.jpeg"/><Relationship Id="rId14" Type="http://schemas.openxmlformats.org/officeDocument/2006/relationships/image" Target="../media/image17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6.jpg"/><Relationship Id="rId18" Type="http://schemas.openxmlformats.org/officeDocument/2006/relationships/image" Target="../media/image23.jpeg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12.gif"/><Relationship Id="rId7" Type="http://schemas.openxmlformats.org/officeDocument/2006/relationships/image" Target="../media/image4.png"/><Relationship Id="rId12" Type="http://schemas.openxmlformats.org/officeDocument/2006/relationships/image" Target="../media/image9.emf"/><Relationship Id="rId17" Type="http://schemas.openxmlformats.org/officeDocument/2006/relationships/image" Target="../media/image23.png"/><Relationship Id="rId2" Type="http://schemas.openxmlformats.org/officeDocument/2006/relationships/audio" Target="../media/media4.m4a"/><Relationship Id="rId16" Type="http://schemas.openxmlformats.org/officeDocument/2006/relationships/image" Target="../media/image25.png"/><Relationship Id="rId20" Type="http://schemas.openxmlformats.org/officeDocument/2006/relationships/image" Target="../media/image11.gif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jpeg"/><Relationship Id="rId15" Type="http://schemas.openxmlformats.org/officeDocument/2006/relationships/image" Target="../media/image18.jpg"/><Relationship Id="rId23" Type="http://schemas.openxmlformats.org/officeDocument/2006/relationships/image" Target="../media/image22.png"/><Relationship Id="rId10" Type="http://schemas.openxmlformats.org/officeDocument/2006/relationships/image" Target="../media/image7.png"/><Relationship Id="rId19" Type="http://schemas.openxmlformats.org/officeDocument/2006/relationships/image" Target="../media/image10.gif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6.jpeg"/><Relationship Id="rId14" Type="http://schemas.openxmlformats.org/officeDocument/2006/relationships/image" Target="../media/image17.jpg"/><Relationship Id="rId22" Type="http://schemas.openxmlformats.org/officeDocument/2006/relationships/image" Target="../media/image13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gif"/><Relationship Id="rId18" Type="http://schemas.openxmlformats.org/officeDocument/2006/relationships/image" Target="../media/image15.jpg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18.jpg"/><Relationship Id="rId7" Type="http://schemas.openxmlformats.org/officeDocument/2006/relationships/image" Target="../media/image4.png"/><Relationship Id="rId12" Type="http://schemas.openxmlformats.org/officeDocument/2006/relationships/image" Target="../media/image9.emf"/><Relationship Id="rId17" Type="http://schemas.openxmlformats.org/officeDocument/2006/relationships/image" Target="../media/image14.jpg"/><Relationship Id="rId25" Type="http://schemas.openxmlformats.org/officeDocument/2006/relationships/image" Target="../media/image22.png"/><Relationship Id="rId2" Type="http://schemas.openxmlformats.org/officeDocument/2006/relationships/audio" Target="../media/media5.m4a"/><Relationship Id="rId16" Type="http://schemas.openxmlformats.org/officeDocument/2006/relationships/image" Target="../media/image13.gif"/><Relationship Id="rId20" Type="http://schemas.openxmlformats.org/officeDocument/2006/relationships/image" Target="../media/image17.jpg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24" Type="http://schemas.openxmlformats.org/officeDocument/2006/relationships/image" Target="../media/image23.jpeg"/><Relationship Id="rId5" Type="http://schemas.openxmlformats.org/officeDocument/2006/relationships/image" Target="../media/image2.jpeg"/><Relationship Id="rId15" Type="http://schemas.openxmlformats.org/officeDocument/2006/relationships/image" Target="../media/image12.gif"/><Relationship Id="rId23" Type="http://schemas.openxmlformats.org/officeDocument/2006/relationships/image" Target="../media/image20.png"/><Relationship Id="rId10" Type="http://schemas.openxmlformats.org/officeDocument/2006/relationships/image" Target="../media/image7.png"/><Relationship Id="rId19" Type="http://schemas.openxmlformats.org/officeDocument/2006/relationships/image" Target="../media/image16.jp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6.jpeg"/><Relationship Id="rId14" Type="http://schemas.openxmlformats.org/officeDocument/2006/relationships/image" Target="../media/image11.gif"/><Relationship Id="rId22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png"/><Relationship Id="rId18" Type="http://schemas.openxmlformats.org/officeDocument/2006/relationships/image" Target="../media/image13.gif"/><Relationship Id="rId26" Type="http://schemas.openxmlformats.org/officeDocument/2006/relationships/image" Target="../media/image24.png"/><Relationship Id="rId3" Type="http://schemas.microsoft.com/office/2007/relationships/media" Target="../media/media7.m4a"/><Relationship Id="rId21" Type="http://schemas.openxmlformats.org/officeDocument/2006/relationships/image" Target="../media/image16.jpg"/><Relationship Id="rId7" Type="http://schemas.openxmlformats.org/officeDocument/2006/relationships/image" Target="../media/image2.jpeg"/><Relationship Id="rId12" Type="http://schemas.openxmlformats.org/officeDocument/2006/relationships/image" Target="../media/image7.png"/><Relationship Id="rId17" Type="http://schemas.openxmlformats.org/officeDocument/2006/relationships/image" Target="../media/image12.gif"/><Relationship Id="rId25" Type="http://schemas.openxmlformats.org/officeDocument/2006/relationships/image" Target="../media/image20.png"/><Relationship Id="rId2" Type="http://schemas.openxmlformats.org/officeDocument/2006/relationships/video" Target="../media/media6.mp4"/><Relationship Id="rId16" Type="http://schemas.openxmlformats.org/officeDocument/2006/relationships/image" Target="../media/image11.gif"/><Relationship Id="rId20" Type="http://schemas.openxmlformats.org/officeDocument/2006/relationships/image" Target="../media/image15.jpg"/><Relationship Id="rId1" Type="http://schemas.microsoft.com/office/2007/relationships/media" Target="../media/media6.mp4"/><Relationship Id="rId6" Type="http://schemas.openxmlformats.org/officeDocument/2006/relationships/notesSlide" Target="../notesSlides/notesSlide7.xml"/><Relationship Id="rId11" Type="http://schemas.openxmlformats.org/officeDocument/2006/relationships/image" Target="../media/image6.jpeg"/><Relationship Id="rId24" Type="http://schemas.openxmlformats.org/officeDocument/2006/relationships/image" Target="../media/image19.png"/><Relationship Id="rId5" Type="http://schemas.openxmlformats.org/officeDocument/2006/relationships/slideLayout" Target="../slideLayouts/slideLayout4.xml"/><Relationship Id="rId15" Type="http://schemas.openxmlformats.org/officeDocument/2006/relationships/image" Target="../media/image10.gif"/><Relationship Id="rId23" Type="http://schemas.openxmlformats.org/officeDocument/2006/relationships/image" Target="../media/image18.jpg"/><Relationship Id="rId10" Type="http://schemas.openxmlformats.org/officeDocument/2006/relationships/image" Target="../media/image5.png"/><Relationship Id="rId19" Type="http://schemas.openxmlformats.org/officeDocument/2006/relationships/image" Target="../media/image14.jpg"/><Relationship Id="rId4" Type="http://schemas.openxmlformats.org/officeDocument/2006/relationships/audio" Target="../media/media7.m4a"/><Relationship Id="rId9" Type="http://schemas.openxmlformats.org/officeDocument/2006/relationships/image" Target="../media/image4.png"/><Relationship Id="rId14" Type="http://schemas.openxmlformats.org/officeDocument/2006/relationships/image" Target="../media/image9.emf"/><Relationship Id="rId22" Type="http://schemas.openxmlformats.org/officeDocument/2006/relationships/image" Target="../media/image17.jpg"/><Relationship Id="rId27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gif"/><Relationship Id="rId18" Type="http://schemas.openxmlformats.org/officeDocument/2006/relationships/image" Target="../media/image15.jpg"/><Relationship Id="rId26" Type="http://schemas.openxmlformats.org/officeDocument/2006/relationships/image" Target="../media/image24.png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18.jpg"/><Relationship Id="rId7" Type="http://schemas.openxmlformats.org/officeDocument/2006/relationships/image" Target="../media/image4.png"/><Relationship Id="rId12" Type="http://schemas.openxmlformats.org/officeDocument/2006/relationships/image" Target="../media/image9.emf"/><Relationship Id="rId17" Type="http://schemas.openxmlformats.org/officeDocument/2006/relationships/image" Target="../media/image14.jpg"/><Relationship Id="rId25" Type="http://schemas.openxmlformats.org/officeDocument/2006/relationships/image" Target="../media/image20.png"/><Relationship Id="rId2" Type="http://schemas.openxmlformats.org/officeDocument/2006/relationships/video" Target="../media/media6.mp4"/><Relationship Id="rId16" Type="http://schemas.openxmlformats.org/officeDocument/2006/relationships/image" Target="../media/image13.gif"/><Relationship Id="rId20" Type="http://schemas.openxmlformats.org/officeDocument/2006/relationships/image" Target="../media/image17.jpg"/><Relationship Id="rId1" Type="http://schemas.microsoft.com/office/2007/relationships/media" Target="../media/media6.mp4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24" Type="http://schemas.openxmlformats.org/officeDocument/2006/relationships/image" Target="../media/image27.png"/><Relationship Id="rId5" Type="http://schemas.openxmlformats.org/officeDocument/2006/relationships/image" Target="../media/image2.jpeg"/><Relationship Id="rId15" Type="http://schemas.openxmlformats.org/officeDocument/2006/relationships/image" Target="../media/image12.gif"/><Relationship Id="rId10" Type="http://schemas.openxmlformats.org/officeDocument/2006/relationships/image" Target="../media/image7.png"/><Relationship Id="rId19" Type="http://schemas.openxmlformats.org/officeDocument/2006/relationships/image" Target="../media/image16.jp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6.jpeg"/><Relationship Id="rId14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Radar Musical Instrument - A Spatiotemporal Real-Time mmWave Sensor for Contactless Human-Computer Interaction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201168" y="1243584"/>
            <a:ext cx="5693605" cy="4235067"/>
          </a:xfrm>
        </p:spPr>
        <p:txBody>
          <a:bodyPr/>
          <a:lstStyle/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OBJECTIVE: </a:t>
            </a:r>
            <a:r>
              <a:rPr lang="en-US" sz="1600" dirty="0"/>
              <a:t>Design non-contact musical interface using mmWave sensors and novel computer vision algorithms.</a:t>
            </a:r>
            <a:endParaRPr lang="en-US" sz="1600" dirty="0">
              <a:cs typeface="Arial" pitchFamily="34" charset="0"/>
            </a:endParaRPr>
          </a:p>
          <a:p>
            <a:pPr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APPROACH: </a:t>
            </a:r>
            <a:r>
              <a:rPr lang="en-US" sz="1600" dirty="0"/>
              <a:t>Develop real-time spatiotemporal signal processing chain utilizing novel machine learning and computer vision algorithms to extract spatial and temporal features of the musician’s hand from the radar beat signal.</a:t>
            </a:r>
            <a:endParaRPr lang="en-US" sz="1600" b="1" dirty="0">
              <a:solidFill>
                <a:schemeClr val="tx2"/>
              </a:solidFill>
              <a:cs typeface="Arial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Mapping location and movement to music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cs typeface="Arial" pitchFamily="34" charset="0"/>
              </a:rPr>
              <a:t>Range, cross-range oscillation rate, Doppler velocity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Super-resolution FCNN improves localization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Novel Doppler-corroborated particle filter algorithm increases tracking performance</a:t>
            </a:r>
          </a:p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RESULTS: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>
                <a:cs typeface="Arial" pitchFamily="34" charset="0"/>
              </a:rPr>
              <a:t>High-throughput feature extraction, deep-learning enhancement, and robust tracking algorithms enable acute control of the Radar Musical Instrument and demonstrate the proficiency of mmWave technology for hand gesture tracking.</a:t>
            </a:r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37B585F-2A13-4757-A319-412E8D3292A3}"/>
              </a:ext>
            </a:extLst>
          </p:cNvPr>
          <p:cNvGrpSpPr/>
          <p:nvPr/>
        </p:nvGrpSpPr>
        <p:grpSpPr>
          <a:xfrm>
            <a:off x="5894773" y="1348523"/>
            <a:ext cx="2893346" cy="1425009"/>
            <a:chOff x="4768818" y="913261"/>
            <a:chExt cx="3657881" cy="1425009"/>
          </a:xfrm>
        </p:grpSpPr>
        <p:pic>
          <p:nvPicPr>
            <p:cNvPr id="10" name="Picture 9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37D37C6E-6C2E-4739-8B43-3CA7E6DE4D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3744" r="23476"/>
            <a:stretch/>
          </p:blipFill>
          <p:spPr>
            <a:xfrm>
              <a:off x="4768818" y="1226271"/>
              <a:ext cx="800936" cy="853590"/>
            </a:xfrm>
            <a:prstGeom prst="rect">
              <a:avLst/>
            </a:prstGeom>
            <a:effectLst>
              <a:softEdge rad="12700"/>
            </a:effectLst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A4490BC-7185-4E27-8D21-D62B6C528B6B}"/>
                </a:ext>
              </a:extLst>
            </p:cNvPr>
            <p:cNvSpPr/>
            <p:nvPr/>
          </p:nvSpPr>
          <p:spPr>
            <a:xfrm rot="20105172">
              <a:off x="5703548" y="120855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2A3A65B-451D-42A2-9664-6C057FE9E850}"/>
                </a:ext>
              </a:extLst>
            </p:cNvPr>
            <p:cNvGrpSpPr/>
            <p:nvPr/>
          </p:nvGrpSpPr>
          <p:grpSpPr>
            <a:xfrm>
              <a:off x="7625763" y="913261"/>
              <a:ext cx="800936" cy="751033"/>
              <a:chOff x="6833011" y="968945"/>
              <a:chExt cx="1791991" cy="1913432"/>
            </a:xfrm>
          </p:grpSpPr>
          <p:pic>
            <p:nvPicPr>
              <p:cNvPr id="21" name="Picture 20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7F2648C2-3B38-4379-9C9A-6E8450CDF2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47925" y="968945"/>
                <a:ext cx="803044" cy="1070725"/>
              </a:xfrm>
              <a:prstGeom prst="rect">
                <a:avLst/>
              </a:prstGeom>
            </p:spPr>
          </p:pic>
          <p:pic>
            <p:nvPicPr>
              <p:cNvPr id="22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6D73A5A5-700A-42CE-8859-D4C0128021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33011" y="1347985"/>
                <a:ext cx="1791991" cy="1534392"/>
              </a:xfrm>
              <a:prstGeom prst="rect">
                <a:avLst/>
              </a:prstGeom>
            </p:spPr>
          </p:pic>
        </p:grpSp>
        <p:pic>
          <p:nvPicPr>
            <p:cNvPr id="13" name="Picture 6" descr="photo of black digital audio mixer">
              <a:extLst>
                <a:ext uri="{FF2B5EF4-FFF2-40B4-BE49-F238E27FC236}">
                  <a16:creationId xmlns:a16="http://schemas.microsoft.com/office/drawing/2014/main" id="{99A69EBC-D1BF-45A7-9923-84E0B0EC46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2755" y="1755866"/>
              <a:ext cx="803944" cy="512954"/>
            </a:xfrm>
            <a:prstGeom prst="rect">
              <a:avLst/>
            </a:prstGeom>
            <a:noFill/>
            <a:effectLst>
              <a:softEdge rad="127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6D62EA2-78FD-4B16-8FB7-09F9024ED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3395" t="10794" r="10975" b="10748"/>
            <a:stretch/>
          </p:blipFill>
          <p:spPr>
            <a:xfrm>
              <a:off x="6237071" y="940457"/>
              <a:ext cx="680427" cy="52941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B18E2AE-5B9A-401D-9225-04735FF10C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t="34414" b="30641"/>
            <a:stretch/>
          </p:blipFill>
          <p:spPr>
            <a:xfrm>
              <a:off x="6186072" y="1577493"/>
              <a:ext cx="787076" cy="22071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3D4023C-DA6D-4F88-9525-442BC4392E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3914" t="9477" r="10033" b="13723"/>
            <a:stretch/>
          </p:blipFill>
          <p:spPr>
            <a:xfrm>
              <a:off x="6237071" y="1825316"/>
              <a:ext cx="677405" cy="512954"/>
            </a:xfrm>
            <a:prstGeom prst="rect">
              <a:avLst/>
            </a:prstGeom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698E3120-1EB8-483F-B827-D9988C4FE2F9}"/>
                </a:ext>
              </a:extLst>
            </p:cNvPr>
            <p:cNvSpPr/>
            <p:nvPr/>
          </p:nvSpPr>
          <p:spPr>
            <a:xfrm>
              <a:off x="5696063" y="1568659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91F27DB3-802F-4AAE-836F-7BD1035F0F95}"/>
                </a:ext>
              </a:extLst>
            </p:cNvPr>
            <p:cNvSpPr/>
            <p:nvPr/>
          </p:nvSpPr>
          <p:spPr>
            <a:xfrm rot="1894792">
              <a:off x="5698242" y="1927671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1DAAA644-FB4E-47F9-8520-32AFA885104C}"/>
                </a:ext>
              </a:extLst>
            </p:cNvPr>
            <p:cNvSpPr/>
            <p:nvPr/>
          </p:nvSpPr>
          <p:spPr>
            <a:xfrm>
              <a:off x="7081747" y="123039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462BF4E8-8D20-4DDD-A89F-3658CD83AAE2}"/>
                </a:ext>
              </a:extLst>
            </p:cNvPr>
            <p:cNvSpPr/>
            <p:nvPr/>
          </p:nvSpPr>
          <p:spPr>
            <a:xfrm>
              <a:off x="7081747" y="1860153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pic>
        <p:nvPicPr>
          <p:cNvPr id="24" name="!!osc">
            <a:extLst>
              <a:ext uri="{FF2B5EF4-FFF2-40B4-BE49-F238E27FC236}">
                <a16:creationId xmlns:a16="http://schemas.microsoft.com/office/drawing/2014/main" id="{5CB27DCC-FDAA-4B59-8F12-42345811093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01026" y="2936913"/>
            <a:ext cx="1355258" cy="1016444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25" name="!!osc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5E850C-BAD4-4B09-B1C3-BC2476AB5AC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21204" y="2935196"/>
            <a:ext cx="1355259" cy="1016444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6B37EA9-64B1-46A2-8ECA-AA4F91BD17FC}"/>
              </a:ext>
            </a:extLst>
          </p:cNvPr>
          <p:cNvSpPr/>
          <p:nvPr/>
        </p:nvSpPr>
        <p:spPr bwMode="auto">
          <a:xfrm>
            <a:off x="5971032" y="2885916"/>
            <a:ext cx="2944367" cy="2348637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09" charset="0"/>
            </a:endParaRPr>
          </a:p>
        </p:txBody>
      </p:sp>
      <p:pic>
        <p:nvPicPr>
          <p:cNvPr id="31" name="Picture 30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A0B1482-FF25-4475-919A-D214D0E3F88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101026" y="3951640"/>
            <a:ext cx="1355259" cy="1016444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32" name="Picture 3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CD39D1E-616E-4F66-98C8-42F4D0A6813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456284" y="3949922"/>
            <a:ext cx="1355260" cy="1016445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A9B77B-FB58-4244-BCE2-C7B22593124C}"/>
              </a:ext>
            </a:extLst>
          </p:cNvPr>
          <p:cNvSpPr txBox="1"/>
          <p:nvPr/>
        </p:nvSpPr>
        <p:spPr>
          <a:xfrm>
            <a:off x="6425645" y="4940251"/>
            <a:ext cx="2061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+mn-lt"/>
              </a:rPr>
              <a:t>Enhancement FCNN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645244-0E98-4332-A665-BCC4718F8AA9}"/>
              </a:ext>
            </a:extLst>
          </p:cNvPr>
          <p:cNvGrpSpPr/>
          <p:nvPr/>
        </p:nvGrpSpPr>
        <p:grpSpPr>
          <a:xfrm>
            <a:off x="5971032" y="5346937"/>
            <a:ext cx="2944367" cy="1332626"/>
            <a:chOff x="5971032" y="5346937"/>
            <a:chExt cx="2944367" cy="1332626"/>
          </a:xfrm>
        </p:grpSpPr>
        <p:sp>
          <p:nvSpPr>
            <p:cNvPr id="87" name="TextBox 86"/>
            <p:cNvSpPr txBox="1"/>
            <p:nvPr/>
          </p:nvSpPr>
          <p:spPr>
            <a:xfrm>
              <a:off x="5971032" y="535765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pic>
          <p:nvPicPr>
            <p:cNvPr id="26" name="Picture 25" descr="A close up of a map&#10;&#10;Description automatically generated">
              <a:extLst>
                <a:ext uri="{FF2B5EF4-FFF2-40B4-BE49-F238E27FC236}">
                  <a16:creationId xmlns:a16="http://schemas.microsoft.com/office/drawing/2014/main" id="{A6A6E6F0-2EAD-4556-A641-4E5C63CB4D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r="50050" b="49993"/>
            <a:stretch/>
          </p:blipFill>
          <p:spPr>
            <a:xfrm>
              <a:off x="7498630" y="5391950"/>
              <a:ext cx="1277833" cy="1064429"/>
            </a:xfrm>
            <a:prstGeom prst="rect">
              <a:avLst/>
            </a:prstGeom>
          </p:spPr>
        </p:pic>
        <p:pic>
          <p:nvPicPr>
            <p:cNvPr id="27" name="Picture 26" descr="A close up of a map&#10;&#10;Description automatically generated">
              <a:extLst>
                <a:ext uri="{FF2B5EF4-FFF2-40B4-BE49-F238E27FC236}">
                  <a16:creationId xmlns:a16="http://schemas.microsoft.com/office/drawing/2014/main" id="{73DCA118-93A0-4651-96F4-A6D2C78FD0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r="50150" b="49630"/>
            <a:stretch/>
          </p:blipFill>
          <p:spPr>
            <a:xfrm>
              <a:off x="6120062" y="5389280"/>
              <a:ext cx="1277833" cy="1067099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06FAA08-1873-4192-83A5-45617529FBA0}"/>
                </a:ext>
              </a:extLst>
            </p:cNvPr>
            <p:cNvSpPr/>
            <p:nvPr/>
          </p:nvSpPr>
          <p:spPr bwMode="auto">
            <a:xfrm>
              <a:off x="5971032" y="5346937"/>
              <a:ext cx="2944367" cy="1332625"/>
            </a:xfrm>
            <a:prstGeom prst="rect">
              <a:avLst/>
            </a:prstGeom>
            <a:noFill/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109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3C4B767-5D3E-417C-A990-69D93BB9D398}"/>
                </a:ext>
              </a:extLst>
            </p:cNvPr>
            <p:cNvSpPr txBox="1"/>
            <p:nvPr/>
          </p:nvSpPr>
          <p:spPr>
            <a:xfrm>
              <a:off x="6367257" y="6402564"/>
              <a:ext cx="2061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+mn-lt"/>
                </a:rPr>
                <a:t>Particle Filter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D66BDC3-1E91-4C72-91E9-A04537C3921A}"/>
              </a:ext>
            </a:extLst>
          </p:cNvPr>
          <p:cNvGrpSpPr/>
          <p:nvPr/>
        </p:nvGrpSpPr>
        <p:grpSpPr>
          <a:xfrm>
            <a:off x="908211" y="5461629"/>
            <a:ext cx="2094762" cy="1335327"/>
            <a:chOff x="905635" y="5424878"/>
            <a:chExt cx="2094762" cy="1335327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3AC52B9-E1A3-40C4-B7E1-E5A56F6AFC6C}"/>
                </a:ext>
              </a:extLst>
            </p:cNvPr>
            <p:cNvGrpSpPr/>
            <p:nvPr/>
          </p:nvGrpSpPr>
          <p:grpSpPr>
            <a:xfrm>
              <a:off x="905635" y="5424878"/>
              <a:ext cx="2094762" cy="809579"/>
              <a:chOff x="4456094" y="3435107"/>
              <a:chExt cx="3286591" cy="1167240"/>
            </a:xfrm>
          </p:grpSpPr>
          <p:pic>
            <p:nvPicPr>
              <p:cNvPr id="45" name="Picture 44" descr="A picture containing sitting, table, computer, desk&#10;&#10;Description automatically generated">
                <a:extLst>
                  <a:ext uri="{FF2B5EF4-FFF2-40B4-BE49-F238E27FC236}">
                    <a16:creationId xmlns:a16="http://schemas.microsoft.com/office/drawing/2014/main" id="{AEC7BCE4-CBF3-45B5-A86F-CA4958815B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7"/>
              <a:srcRect l="37759" r="23448"/>
              <a:stretch/>
            </p:blipFill>
            <p:spPr>
              <a:xfrm>
                <a:off x="4456094" y="3435109"/>
                <a:ext cx="804992" cy="1167237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6" name="Picture 45" descr="A picture containing computer, desk, sitting, table&#10;&#10;Description automatically generated">
                <a:extLst>
                  <a:ext uri="{FF2B5EF4-FFF2-40B4-BE49-F238E27FC236}">
                    <a16:creationId xmlns:a16="http://schemas.microsoft.com/office/drawing/2014/main" id="{1FD36567-B8A8-44C9-A1DC-F8F883BD1B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8"/>
              <a:srcRect l="37759" r="23448"/>
              <a:stretch/>
            </p:blipFill>
            <p:spPr>
              <a:xfrm>
                <a:off x="5696893" y="3435107"/>
                <a:ext cx="804992" cy="1167239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7" name="Picture 46" descr="A picture containing computer, computer, table&#10;&#10;Description automatically generated">
                <a:extLst>
                  <a:ext uri="{FF2B5EF4-FFF2-40B4-BE49-F238E27FC236}">
                    <a16:creationId xmlns:a16="http://schemas.microsoft.com/office/drawing/2014/main" id="{0AB51B8A-2071-4D5F-8AD9-643ACC9DA6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9"/>
              <a:srcRect l="37759" r="23448"/>
              <a:stretch/>
            </p:blipFill>
            <p:spPr>
              <a:xfrm>
                <a:off x="6937692" y="3435107"/>
                <a:ext cx="804993" cy="1167240"/>
              </a:xfrm>
              <a:prstGeom prst="rect">
                <a:avLst/>
              </a:prstGeom>
              <a:effectLst>
                <a:softEdge rad="12700"/>
              </a:effectLst>
            </p:spPr>
          </p:pic>
          <p:sp>
            <p:nvSpPr>
              <p:cNvPr id="48" name="Arrow: Left-Right 47">
                <a:extLst>
                  <a:ext uri="{FF2B5EF4-FFF2-40B4-BE49-F238E27FC236}">
                    <a16:creationId xmlns:a16="http://schemas.microsoft.com/office/drawing/2014/main" id="{B8BA7E9F-A076-4CDF-A6CB-256A8EEB700E}"/>
                  </a:ext>
                </a:extLst>
              </p:cNvPr>
              <p:cNvSpPr/>
              <p:nvPr/>
            </p:nvSpPr>
            <p:spPr>
              <a:xfrm>
                <a:off x="5161223" y="3935390"/>
                <a:ext cx="1876332" cy="403574"/>
              </a:xfrm>
              <a:prstGeom prst="leftRightArrow">
                <a:avLst/>
              </a:prstGeom>
              <a:gradFill>
                <a:gsLst>
                  <a:gs pos="0">
                    <a:schemeClr val="accent6"/>
                  </a:gs>
                  <a:gs pos="60000">
                    <a:schemeClr val="tx2"/>
                  </a:gs>
                </a:gsLst>
                <a:lin ang="27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sp>
          <p:nvSpPr>
            <p:cNvPr id="49" name="Arrow: Right 48">
              <a:extLst>
                <a:ext uri="{FF2B5EF4-FFF2-40B4-BE49-F238E27FC236}">
                  <a16:creationId xmlns:a16="http://schemas.microsoft.com/office/drawing/2014/main" id="{9ACA716D-347D-4B4E-B450-AE87FC3A7DA9}"/>
                </a:ext>
              </a:extLst>
            </p:cNvPr>
            <p:cNvSpPr/>
            <p:nvPr/>
          </p:nvSpPr>
          <p:spPr>
            <a:xfrm rot="5400000">
              <a:off x="1818153" y="6232892"/>
              <a:ext cx="268091" cy="271220"/>
            </a:xfrm>
            <a:prstGeom prst="rightArrow">
              <a:avLst/>
            </a:prstGeom>
            <a:gradFill>
              <a:gsLst>
                <a:gs pos="0">
                  <a:schemeClr val="accent6"/>
                </a:gs>
                <a:gs pos="60000">
                  <a:schemeClr val="tx2"/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/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⁡(2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d>
                          <m:dPr>
                            <m:ctrlP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100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</m:e>
                              <m:sub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𝒗</m:t>
                                </m:r>
                              </m:sub>
                            </m:sSub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900" b="1" dirty="0" err="1"/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blipFill>
                  <a:blip r:embed="rId22"/>
                  <a:stretch>
                    <a:fillRect b="-697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/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𝒗</m:t>
                            </m:r>
                          </m:sub>
                        </m:sSub>
                      </m:oMath>
                    </m:oMathPara>
                  </a14:m>
                  <a:endParaRPr lang="en-US" sz="1050" b="1" dirty="0" err="1"/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blipFill>
                  <a:blip r:embed="rId23"/>
                  <a:stretch>
                    <a:fillRect b="-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1450DB4-AD5A-4A1D-9A53-D3750068BE0C}"/>
              </a:ext>
            </a:extLst>
          </p:cNvPr>
          <p:cNvGrpSpPr/>
          <p:nvPr/>
        </p:nvGrpSpPr>
        <p:grpSpPr>
          <a:xfrm>
            <a:off x="3342136" y="5477034"/>
            <a:ext cx="1864047" cy="1103240"/>
            <a:chOff x="4439568" y="899124"/>
            <a:chExt cx="2733241" cy="1934846"/>
          </a:xfrm>
        </p:grpSpPr>
        <p:pic>
          <p:nvPicPr>
            <p:cNvPr id="53" name="Picture 52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B0BE9FCE-FE60-48BE-B72A-D41E96DE7B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3744" t="2330" r="23476" b="-1"/>
            <a:stretch/>
          </p:blipFill>
          <p:spPr>
            <a:xfrm>
              <a:off x="5468962" y="1060415"/>
              <a:ext cx="1703847" cy="1773555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54" name="Picture 53" descr="A close up of a logo&#10;&#10;Description automatically generated">
              <a:extLst>
                <a:ext uri="{FF2B5EF4-FFF2-40B4-BE49-F238E27FC236}">
                  <a16:creationId xmlns:a16="http://schemas.microsoft.com/office/drawing/2014/main" id="{414C6713-10C7-4FAD-B555-80287CEA1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1371"/>
            <a:stretch/>
          </p:blipFill>
          <p:spPr>
            <a:xfrm>
              <a:off x="4439568" y="899124"/>
              <a:ext cx="2721365" cy="15343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2710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Radar Musical Instrument - A Spatiotemporal Real-Time mmWave Sensor for Contactless Human-Computer Interaction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201168" y="1243584"/>
            <a:ext cx="5693605" cy="4235067"/>
          </a:xfrm>
        </p:spPr>
        <p:txBody>
          <a:bodyPr/>
          <a:lstStyle/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OBJECTIVE: </a:t>
            </a:r>
            <a:r>
              <a:rPr lang="en-US" sz="1600" dirty="0"/>
              <a:t>Design non-contact musical interface using mmWave sensors and novel computer vision algorithms.</a:t>
            </a:r>
            <a:endParaRPr lang="en-US" sz="1600" dirty="0">
              <a:cs typeface="Arial" pitchFamily="34" charset="0"/>
            </a:endParaRPr>
          </a:p>
          <a:p>
            <a:pPr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APPROACH: </a:t>
            </a:r>
            <a:r>
              <a:rPr lang="en-US" sz="1600" dirty="0"/>
              <a:t>Develop real-time spatiotemporal signal processing chain utilizing novel machine learning and computer vision algorithms to extract spatial and temporal features of the musician’s hand from the radar beat signal.</a:t>
            </a:r>
            <a:endParaRPr lang="en-US" sz="1600" b="1" dirty="0">
              <a:solidFill>
                <a:schemeClr val="tx2"/>
              </a:solidFill>
              <a:cs typeface="Arial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Mapping location and movement to music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cs typeface="Arial" pitchFamily="34" charset="0"/>
              </a:rPr>
              <a:t>Range, cross-range oscillation rate, Doppler velocity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Super-resolution FCNN improves localization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Novel Doppler-corroborated particle filter algorithm increases tracking performance</a:t>
            </a:r>
          </a:p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RESULTS: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>
                <a:cs typeface="Arial" pitchFamily="34" charset="0"/>
              </a:rPr>
              <a:t>High-throughput feature extraction, deep-learning enhancement, and robust tracking algorithms enable acute control of the Radar Musical Instrument and demonstrate the proficiency of mmWave technology for hand gesture tracking.</a:t>
            </a:r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37B585F-2A13-4757-A319-412E8D3292A3}"/>
              </a:ext>
            </a:extLst>
          </p:cNvPr>
          <p:cNvGrpSpPr/>
          <p:nvPr/>
        </p:nvGrpSpPr>
        <p:grpSpPr>
          <a:xfrm>
            <a:off x="5894773" y="1348523"/>
            <a:ext cx="2893346" cy="1425009"/>
            <a:chOff x="4768818" y="913261"/>
            <a:chExt cx="3657881" cy="1425009"/>
          </a:xfrm>
        </p:grpSpPr>
        <p:pic>
          <p:nvPicPr>
            <p:cNvPr id="10" name="Picture 9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37D37C6E-6C2E-4739-8B43-3CA7E6DE4D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23744" r="23476"/>
            <a:stretch/>
          </p:blipFill>
          <p:spPr>
            <a:xfrm>
              <a:off x="4768818" y="1226271"/>
              <a:ext cx="800936" cy="853590"/>
            </a:xfrm>
            <a:prstGeom prst="rect">
              <a:avLst/>
            </a:prstGeom>
            <a:effectLst>
              <a:softEdge rad="12700"/>
            </a:effectLst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A4490BC-7185-4E27-8D21-D62B6C528B6B}"/>
                </a:ext>
              </a:extLst>
            </p:cNvPr>
            <p:cNvSpPr/>
            <p:nvPr/>
          </p:nvSpPr>
          <p:spPr>
            <a:xfrm rot="20105172">
              <a:off x="5703548" y="120855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2A3A65B-451D-42A2-9664-6C057FE9E850}"/>
                </a:ext>
              </a:extLst>
            </p:cNvPr>
            <p:cNvGrpSpPr/>
            <p:nvPr/>
          </p:nvGrpSpPr>
          <p:grpSpPr>
            <a:xfrm>
              <a:off x="7625763" y="913261"/>
              <a:ext cx="800936" cy="751033"/>
              <a:chOff x="6833011" y="968945"/>
              <a:chExt cx="1791991" cy="1913432"/>
            </a:xfrm>
          </p:grpSpPr>
          <p:pic>
            <p:nvPicPr>
              <p:cNvPr id="21" name="Picture 20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7F2648C2-3B38-4379-9C9A-6E8450CDF2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47925" y="968945"/>
                <a:ext cx="803044" cy="1070725"/>
              </a:xfrm>
              <a:prstGeom prst="rect">
                <a:avLst/>
              </a:prstGeom>
            </p:spPr>
          </p:pic>
          <p:pic>
            <p:nvPicPr>
              <p:cNvPr id="22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6D73A5A5-700A-42CE-8859-D4C0128021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833011" y="1347985"/>
                <a:ext cx="1791991" cy="1534392"/>
              </a:xfrm>
              <a:prstGeom prst="rect">
                <a:avLst/>
              </a:prstGeom>
            </p:spPr>
          </p:pic>
        </p:grpSp>
        <p:pic>
          <p:nvPicPr>
            <p:cNvPr id="13" name="Picture 6" descr="photo of black digital audio mixer">
              <a:extLst>
                <a:ext uri="{FF2B5EF4-FFF2-40B4-BE49-F238E27FC236}">
                  <a16:creationId xmlns:a16="http://schemas.microsoft.com/office/drawing/2014/main" id="{99A69EBC-D1BF-45A7-9923-84E0B0EC46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2755" y="1755866"/>
              <a:ext cx="803944" cy="512954"/>
            </a:xfrm>
            <a:prstGeom prst="rect">
              <a:avLst/>
            </a:prstGeom>
            <a:noFill/>
            <a:effectLst>
              <a:softEdge rad="127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6D62EA2-78FD-4B16-8FB7-09F9024ED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3395" t="10794" r="10975" b="10748"/>
            <a:stretch/>
          </p:blipFill>
          <p:spPr>
            <a:xfrm>
              <a:off x="6237071" y="940457"/>
              <a:ext cx="680427" cy="52941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B18E2AE-5B9A-401D-9225-04735FF10C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t="34414" b="30641"/>
            <a:stretch/>
          </p:blipFill>
          <p:spPr>
            <a:xfrm>
              <a:off x="6186072" y="1577493"/>
              <a:ext cx="787076" cy="22071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3D4023C-DA6D-4F88-9525-442BC4392E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13914" t="9477" r="10033" b="13723"/>
            <a:stretch/>
          </p:blipFill>
          <p:spPr>
            <a:xfrm>
              <a:off x="6237071" y="1825316"/>
              <a:ext cx="677405" cy="512954"/>
            </a:xfrm>
            <a:prstGeom prst="rect">
              <a:avLst/>
            </a:prstGeom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698E3120-1EB8-483F-B827-D9988C4FE2F9}"/>
                </a:ext>
              </a:extLst>
            </p:cNvPr>
            <p:cNvSpPr/>
            <p:nvPr/>
          </p:nvSpPr>
          <p:spPr>
            <a:xfrm>
              <a:off x="5696063" y="1568659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91F27DB3-802F-4AAE-836F-7BD1035F0F95}"/>
                </a:ext>
              </a:extLst>
            </p:cNvPr>
            <p:cNvSpPr/>
            <p:nvPr/>
          </p:nvSpPr>
          <p:spPr>
            <a:xfrm rot="1894792">
              <a:off x="5698242" y="1927671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1DAAA644-FB4E-47F9-8520-32AFA885104C}"/>
                </a:ext>
              </a:extLst>
            </p:cNvPr>
            <p:cNvSpPr/>
            <p:nvPr/>
          </p:nvSpPr>
          <p:spPr>
            <a:xfrm>
              <a:off x="7081747" y="123039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462BF4E8-8D20-4DDD-A89F-3658CD83AAE2}"/>
                </a:ext>
              </a:extLst>
            </p:cNvPr>
            <p:cNvSpPr/>
            <p:nvPr/>
          </p:nvSpPr>
          <p:spPr>
            <a:xfrm>
              <a:off x="7081747" y="1860153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175EC45-3FD5-4863-B852-5122B44AAD7D}"/>
              </a:ext>
            </a:extLst>
          </p:cNvPr>
          <p:cNvGrpSpPr/>
          <p:nvPr/>
        </p:nvGrpSpPr>
        <p:grpSpPr>
          <a:xfrm>
            <a:off x="5971032" y="2885916"/>
            <a:ext cx="2944367" cy="2348637"/>
            <a:chOff x="5971032" y="2885916"/>
            <a:chExt cx="2944367" cy="2348637"/>
          </a:xfrm>
        </p:grpSpPr>
        <p:pic>
          <p:nvPicPr>
            <p:cNvPr id="24" name="!!osc">
              <a:extLst>
                <a:ext uri="{FF2B5EF4-FFF2-40B4-BE49-F238E27FC236}">
                  <a16:creationId xmlns:a16="http://schemas.microsoft.com/office/drawing/2014/main" id="{5CB27DCC-FDAA-4B59-8F12-423458110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101026" y="2936913"/>
              <a:ext cx="1355258" cy="1016444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25" name="!!osc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F75E850C-BAD4-4B09-B1C3-BC2476AB5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421204" y="2935196"/>
              <a:ext cx="1355259" cy="1016444"/>
            </a:xfrm>
            <a:prstGeom prst="rect">
              <a:avLst/>
            </a:prstGeom>
            <a:effectLst>
              <a:softEdge rad="25400"/>
            </a:effec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6B37EA9-64B1-46A2-8ECA-AA4F91BD17FC}"/>
                </a:ext>
              </a:extLst>
            </p:cNvPr>
            <p:cNvSpPr/>
            <p:nvPr/>
          </p:nvSpPr>
          <p:spPr bwMode="auto">
            <a:xfrm>
              <a:off x="5971032" y="2885916"/>
              <a:ext cx="2944367" cy="2348637"/>
            </a:xfrm>
            <a:prstGeom prst="rect">
              <a:avLst/>
            </a:prstGeom>
            <a:noFill/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109" charset="0"/>
              </a:endParaRPr>
            </a:p>
          </p:txBody>
        </p:sp>
        <p:pic>
          <p:nvPicPr>
            <p:cNvPr id="31" name="Picture 30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0A0B1482-FF25-4475-919A-D214D0E3F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6101026" y="3951640"/>
              <a:ext cx="1355259" cy="1016444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32" name="Picture 31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BCD39D1E-616E-4F66-98C8-42F4D0A6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7456284" y="3949922"/>
              <a:ext cx="1355260" cy="1016445"/>
            </a:xfrm>
            <a:prstGeom prst="rect">
              <a:avLst/>
            </a:prstGeom>
            <a:effectLst>
              <a:softEdge rad="25400"/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7A9B77B-FB58-4244-BCE2-C7B22593124C}"/>
                </a:ext>
              </a:extLst>
            </p:cNvPr>
            <p:cNvSpPr txBox="1"/>
            <p:nvPr/>
          </p:nvSpPr>
          <p:spPr>
            <a:xfrm>
              <a:off x="6425645" y="4940251"/>
              <a:ext cx="2061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+mn-lt"/>
                </a:rPr>
                <a:t>Enhancement FCNN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6645244-0E98-4332-A665-BCC4718F8AA9}"/>
              </a:ext>
            </a:extLst>
          </p:cNvPr>
          <p:cNvGrpSpPr/>
          <p:nvPr/>
        </p:nvGrpSpPr>
        <p:grpSpPr>
          <a:xfrm>
            <a:off x="5971032" y="5346937"/>
            <a:ext cx="2944367" cy="1332626"/>
            <a:chOff x="5971032" y="5346937"/>
            <a:chExt cx="2944367" cy="1332626"/>
          </a:xfrm>
        </p:grpSpPr>
        <p:sp>
          <p:nvSpPr>
            <p:cNvPr id="87" name="TextBox 86"/>
            <p:cNvSpPr txBox="1"/>
            <p:nvPr/>
          </p:nvSpPr>
          <p:spPr>
            <a:xfrm>
              <a:off x="5971032" y="535765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pic>
          <p:nvPicPr>
            <p:cNvPr id="26" name="Picture 25" descr="A close up of a map&#10;&#10;Description automatically generated">
              <a:extLst>
                <a:ext uri="{FF2B5EF4-FFF2-40B4-BE49-F238E27FC236}">
                  <a16:creationId xmlns:a16="http://schemas.microsoft.com/office/drawing/2014/main" id="{A6A6E6F0-2EAD-4556-A641-4E5C63CB4D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r="50050" b="49993"/>
            <a:stretch/>
          </p:blipFill>
          <p:spPr>
            <a:xfrm>
              <a:off x="7498630" y="5391950"/>
              <a:ext cx="1277833" cy="1064429"/>
            </a:xfrm>
            <a:prstGeom prst="rect">
              <a:avLst/>
            </a:prstGeom>
          </p:spPr>
        </p:pic>
        <p:pic>
          <p:nvPicPr>
            <p:cNvPr id="27" name="Picture 26" descr="A close up of a map&#10;&#10;Description automatically generated">
              <a:extLst>
                <a:ext uri="{FF2B5EF4-FFF2-40B4-BE49-F238E27FC236}">
                  <a16:creationId xmlns:a16="http://schemas.microsoft.com/office/drawing/2014/main" id="{73DCA118-93A0-4651-96F4-A6D2C78FD0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r="50150" b="49630"/>
            <a:stretch/>
          </p:blipFill>
          <p:spPr>
            <a:xfrm>
              <a:off x="6120062" y="5389280"/>
              <a:ext cx="1277833" cy="1067099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06FAA08-1873-4192-83A5-45617529FBA0}"/>
                </a:ext>
              </a:extLst>
            </p:cNvPr>
            <p:cNvSpPr/>
            <p:nvPr/>
          </p:nvSpPr>
          <p:spPr bwMode="auto">
            <a:xfrm>
              <a:off x="5971032" y="5346937"/>
              <a:ext cx="2944367" cy="1332625"/>
            </a:xfrm>
            <a:prstGeom prst="rect">
              <a:avLst/>
            </a:prstGeom>
            <a:noFill/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109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3C4B767-5D3E-417C-A990-69D93BB9D398}"/>
                </a:ext>
              </a:extLst>
            </p:cNvPr>
            <p:cNvSpPr txBox="1"/>
            <p:nvPr/>
          </p:nvSpPr>
          <p:spPr>
            <a:xfrm>
              <a:off x="6367257" y="6402564"/>
              <a:ext cx="2061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+mn-lt"/>
                </a:rPr>
                <a:t>Particle Filter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D66BDC3-1E91-4C72-91E9-A04537C3921A}"/>
              </a:ext>
            </a:extLst>
          </p:cNvPr>
          <p:cNvGrpSpPr/>
          <p:nvPr/>
        </p:nvGrpSpPr>
        <p:grpSpPr>
          <a:xfrm>
            <a:off x="908211" y="5461629"/>
            <a:ext cx="2094762" cy="1335327"/>
            <a:chOff x="905635" y="5424878"/>
            <a:chExt cx="2094762" cy="1335327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3AC52B9-E1A3-40C4-B7E1-E5A56F6AFC6C}"/>
                </a:ext>
              </a:extLst>
            </p:cNvPr>
            <p:cNvGrpSpPr/>
            <p:nvPr/>
          </p:nvGrpSpPr>
          <p:grpSpPr>
            <a:xfrm>
              <a:off x="905635" y="5424878"/>
              <a:ext cx="2094762" cy="809579"/>
              <a:chOff x="4456094" y="3435107"/>
              <a:chExt cx="3286591" cy="1167240"/>
            </a:xfrm>
          </p:grpSpPr>
          <p:pic>
            <p:nvPicPr>
              <p:cNvPr id="45" name="Picture 44" descr="A picture containing sitting, table, computer, desk&#10;&#10;Description automatically generated">
                <a:extLst>
                  <a:ext uri="{FF2B5EF4-FFF2-40B4-BE49-F238E27FC236}">
                    <a16:creationId xmlns:a16="http://schemas.microsoft.com/office/drawing/2014/main" id="{AEC7BCE4-CBF3-45B5-A86F-CA4958815B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1"/>
              <a:srcRect l="37759" r="23448"/>
              <a:stretch/>
            </p:blipFill>
            <p:spPr>
              <a:xfrm>
                <a:off x="4456094" y="3435109"/>
                <a:ext cx="804992" cy="1167237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6" name="Picture 45" descr="A picture containing computer, desk, sitting, table&#10;&#10;Description automatically generated">
                <a:extLst>
                  <a:ext uri="{FF2B5EF4-FFF2-40B4-BE49-F238E27FC236}">
                    <a16:creationId xmlns:a16="http://schemas.microsoft.com/office/drawing/2014/main" id="{1FD36567-B8A8-44C9-A1DC-F8F883BD1B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2"/>
              <a:srcRect l="37759" r="23448"/>
              <a:stretch/>
            </p:blipFill>
            <p:spPr>
              <a:xfrm>
                <a:off x="5696893" y="3435107"/>
                <a:ext cx="804992" cy="1167239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7" name="Picture 46" descr="A picture containing computer, computer, table&#10;&#10;Description automatically generated">
                <a:extLst>
                  <a:ext uri="{FF2B5EF4-FFF2-40B4-BE49-F238E27FC236}">
                    <a16:creationId xmlns:a16="http://schemas.microsoft.com/office/drawing/2014/main" id="{0AB51B8A-2071-4D5F-8AD9-643ACC9DA6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3"/>
              <a:srcRect l="37759" r="23448"/>
              <a:stretch/>
            </p:blipFill>
            <p:spPr>
              <a:xfrm>
                <a:off x="6937692" y="3435107"/>
                <a:ext cx="804993" cy="1167240"/>
              </a:xfrm>
              <a:prstGeom prst="rect">
                <a:avLst/>
              </a:prstGeom>
              <a:effectLst>
                <a:softEdge rad="12700"/>
              </a:effectLst>
            </p:spPr>
          </p:pic>
          <p:sp>
            <p:nvSpPr>
              <p:cNvPr id="48" name="Arrow: Left-Right 47">
                <a:extLst>
                  <a:ext uri="{FF2B5EF4-FFF2-40B4-BE49-F238E27FC236}">
                    <a16:creationId xmlns:a16="http://schemas.microsoft.com/office/drawing/2014/main" id="{B8BA7E9F-A076-4CDF-A6CB-256A8EEB700E}"/>
                  </a:ext>
                </a:extLst>
              </p:cNvPr>
              <p:cNvSpPr/>
              <p:nvPr/>
            </p:nvSpPr>
            <p:spPr>
              <a:xfrm>
                <a:off x="5161223" y="3935390"/>
                <a:ext cx="1876332" cy="403574"/>
              </a:xfrm>
              <a:prstGeom prst="leftRightArrow">
                <a:avLst/>
              </a:prstGeom>
              <a:gradFill>
                <a:gsLst>
                  <a:gs pos="0">
                    <a:schemeClr val="accent6"/>
                  </a:gs>
                  <a:gs pos="60000">
                    <a:schemeClr val="tx2"/>
                  </a:gs>
                </a:gsLst>
                <a:lin ang="27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sp>
          <p:nvSpPr>
            <p:cNvPr id="49" name="Arrow: Right 48">
              <a:extLst>
                <a:ext uri="{FF2B5EF4-FFF2-40B4-BE49-F238E27FC236}">
                  <a16:creationId xmlns:a16="http://schemas.microsoft.com/office/drawing/2014/main" id="{9ACA716D-347D-4B4E-B450-AE87FC3A7DA9}"/>
                </a:ext>
              </a:extLst>
            </p:cNvPr>
            <p:cNvSpPr/>
            <p:nvPr/>
          </p:nvSpPr>
          <p:spPr>
            <a:xfrm rot="5400000">
              <a:off x="1818153" y="6232892"/>
              <a:ext cx="268091" cy="271220"/>
            </a:xfrm>
            <a:prstGeom prst="rightArrow">
              <a:avLst/>
            </a:prstGeom>
            <a:gradFill>
              <a:gsLst>
                <a:gs pos="0">
                  <a:schemeClr val="accent6"/>
                </a:gs>
                <a:gs pos="60000">
                  <a:schemeClr val="tx2"/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/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⁡(2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d>
                          <m:dPr>
                            <m:ctrlP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100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</m:e>
                              <m:sub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𝒗</m:t>
                                </m:r>
                              </m:sub>
                            </m:sSub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900" b="1" dirty="0" err="1"/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blipFill>
                  <a:blip r:embed="rId24"/>
                  <a:stretch>
                    <a:fillRect b="-697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/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𝒗</m:t>
                            </m:r>
                          </m:sub>
                        </m:sSub>
                      </m:oMath>
                    </m:oMathPara>
                  </a14:m>
                  <a:endParaRPr lang="en-US" sz="1050" b="1" dirty="0" err="1"/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blipFill>
                  <a:blip r:embed="rId25"/>
                  <a:stretch>
                    <a:fillRect b="-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1450DB4-AD5A-4A1D-9A53-D3750068BE0C}"/>
              </a:ext>
            </a:extLst>
          </p:cNvPr>
          <p:cNvGrpSpPr/>
          <p:nvPr/>
        </p:nvGrpSpPr>
        <p:grpSpPr>
          <a:xfrm>
            <a:off x="3342136" y="5477034"/>
            <a:ext cx="1864047" cy="1103240"/>
            <a:chOff x="4439568" y="899124"/>
            <a:chExt cx="2733241" cy="1934846"/>
          </a:xfrm>
        </p:grpSpPr>
        <p:pic>
          <p:nvPicPr>
            <p:cNvPr id="53" name="Picture 52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B0BE9FCE-FE60-48BE-B72A-D41E96DE7B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23744" t="2330" r="23476" b="-1"/>
            <a:stretch/>
          </p:blipFill>
          <p:spPr>
            <a:xfrm>
              <a:off x="5468962" y="1060415"/>
              <a:ext cx="1703847" cy="1773555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54" name="Picture 53" descr="A close up of a logo&#10;&#10;Description automatically generated">
              <a:extLst>
                <a:ext uri="{FF2B5EF4-FFF2-40B4-BE49-F238E27FC236}">
                  <a16:creationId xmlns:a16="http://schemas.microsoft.com/office/drawing/2014/main" id="{414C6713-10C7-4FAD-B555-80287CEA1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r="1371"/>
            <a:stretch/>
          </p:blipFill>
          <p:spPr>
            <a:xfrm>
              <a:off x="4439568" y="899124"/>
              <a:ext cx="2721365" cy="1534392"/>
            </a:xfrm>
            <a:prstGeom prst="rect">
              <a:avLst/>
            </a:prstGeom>
          </p:spPr>
        </p:pic>
      </p:grpSp>
      <p:pic>
        <p:nvPicPr>
          <p:cNvPr id="57" name="Radar Musical Instrument 3">
            <a:hlinkClick r:id="" action="ppaction://media"/>
            <a:extLst>
              <a:ext uri="{FF2B5EF4-FFF2-40B4-BE49-F238E27FC236}">
                <a16:creationId xmlns:a16="http://schemas.microsoft.com/office/drawing/2014/main" id="{7D181B9B-143F-4914-91A1-0AF112C548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6"/>
          <a:stretch>
            <a:fillRect/>
          </a:stretch>
        </p:blipFill>
        <p:spPr bwMode="auto">
          <a:xfrm>
            <a:off x="666271" y="6992186"/>
            <a:ext cx="7923463" cy="44565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440ED10-E4F5-4B5E-8368-B1BD5D5BE05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0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1579"/>
    </mc:Choice>
    <mc:Fallback xmlns="">
      <p:transition advTm="21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7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CD8BD-7E56-481F-BF13-7B2C6C82B7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B93D3A-65BC-4A03-A439-47D6195BF9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81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000"/>
    </mc:Choice>
    <mc:Fallback xmlns="">
      <p:transition advTm="1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Radar Musical Instrument - A Spatiotemporal Real-Time mmWave Sensor for Contactless Human-Computer Interaction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201168" y="1243584"/>
            <a:ext cx="5693605" cy="4235067"/>
          </a:xfrm>
        </p:spPr>
        <p:txBody>
          <a:bodyPr/>
          <a:lstStyle/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OBJECTIVE: </a:t>
            </a:r>
            <a:r>
              <a:rPr lang="en-US" sz="1600" dirty="0"/>
              <a:t>Design non-contact musical interface using mmWave sensors and novel computer vision algorithms.</a:t>
            </a:r>
            <a:endParaRPr lang="en-US" sz="1600" dirty="0">
              <a:cs typeface="Arial" pitchFamily="34" charset="0"/>
            </a:endParaRPr>
          </a:p>
          <a:p>
            <a:pPr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APPROACH: </a:t>
            </a:r>
            <a:r>
              <a:rPr lang="en-US" sz="1600" dirty="0"/>
              <a:t>Develop real-time spatiotemporal signal processing chain utilizing novel machine learning and computer vision algorithms to extract spatial and temporal features of the musician’s hand from the radar beat signal.</a:t>
            </a:r>
            <a:endParaRPr lang="en-US" sz="1600" b="1" dirty="0">
              <a:solidFill>
                <a:schemeClr val="tx2"/>
              </a:solidFill>
              <a:cs typeface="Arial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Mapping location and movement to music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cs typeface="Arial" pitchFamily="34" charset="0"/>
              </a:rPr>
              <a:t>Range, cross-range oscillation rate, Doppler velocity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Super-resolution FCNN improves localization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Novel Doppler-corroborated particle filter algorithm increases tracking performance</a:t>
            </a:r>
          </a:p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RESULTS: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>
                <a:cs typeface="Arial" pitchFamily="34" charset="0"/>
              </a:rPr>
              <a:t>High-throughput feature extraction, deep-learning enhancement, and robust tracking algorithms enable acute control of the Radar Musical Instrument and demonstrate the proficiency of mmWave technology for hand gesture tracking.</a:t>
            </a:r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37B585F-2A13-4757-A319-412E8D3292A3}"/>
              </a:ext>
            </a:extLst>
          </p:cNvPr>
          <p:cNvGrpSpPr/>
          <p:nvPr/>
        </p:nvGrpSpPr>
        <p:grpSpPr>
          <a:xfrm>
            <a:off x="5894773" y="1348523"/>
            <a:ext cx="2893346" cy="1425009"/>
            <a:chOff x="4768818" y="913261"/>
            <a:chExt cx="3657881" cy="1425009"/>
          </a:xfrm>
        </p:grpSpPr>
        <p:pic>
          <p:nvPicPr>
            <p:cNvPr id="10" name="Picture 9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37D37C6E-6C2E-4739-8B43-3CA7E6DE4D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r="23476"/>
            <a:stretch/>
          </p:blipFill>
          <p:spPr>
            <a:xfrm>
              <a:off x="4768818" y="1226271"/>
              <a:ext cx="800936" cy="853590"/>
            </a:xfrm>
            <a:prstGeom prst="rect">
              <a:avLst/>
            </a:prstGeom>
            <a:effectLst>
              <a:softEdge rad="12700"/>
            </a:effectLst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A4490BC-7185-4E27-8D21-D62B6C528B6B}"/>
                </a:ext>
              </a:extLst>
            </p:cNvPr>
            <p:cNvSpPr/>
            <p:nvPr/>
          </p:nvSpPr>
          <p:spPr>
            <a:xfrm rot="20105172">
              <a:off x="5703548" y="120855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2A3A65B-451D-42A2-9664-6C057FE9E850}"/>
                </a:ext>
              </a:extLst>
            </p:cNvPr>
            <p:cNvGrpSpPr/>
            <p:nvPr/>
          </p:nvGrpSpPr>
          <p:grpSpPr>
            <a:xfrm>
              <a:off x="7625763" y="913261"/>
              <a:ext cx="800936" cy="751033"/>
              <a:chOff x="6833011" y="968945"/>
              <a:chExt cx="1791991" cy="1913432"/>
            </a:xfrm>
          </p:grpSpPr>
          <p:pic>
            <p:nvPicPr>
              <p:cNvPr id="21" name="Picture 20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7F2648C2-3B38-4379-9C9A-6E8450CDF2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47925" y="968945"/>
                <a:ext cx="803044" cy="1070725"/>
              </a:xfrm>
              <a:prstGeom prst="rect">
                <a:avLst/>
              </a:prstGeom>
            </p:spPr>
          </p:pic>
          <p:pic>
            <p:nvPicPr>
              <p:cNvPr id="22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6D73A5A5-700A-42CE-8859-D4C0128021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833011" y="1347985"/>
                <a:ext cx="1791991" cy="1534392"/>
              </a:xfrm>
              <a:prstGeom prst="rect">
                <a:avLst/>
              </a:prstGeom>
            </p:spPr>
          </p:pic>
        </p:grpSp>
        <p:pic>
          <p:nvPicPr>
            <p:cNvPr id="13" name="Picture 6" descr="photo of black digital audio mixer">
              <a:extLst>
                <a:ext uri="{FF2B5EF4-FFF2-40B4-BE49-F238E27FC236}">
                  <a16:creationId xmlns:a16="http://schemas.microsoft.com/office/drawing/2014/main" id="{99A69EBC-D1BF-45A7-9923-84E0B0EC46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2755" y="1755866"/>
              <a:ext cx="803944" cy="512954"/>
            </a:xfrm>
            <a:prstGeom prst="rect">
              <a:avLst/>
            </a:prstGeom>
            <a:noFill/>
            <a:effectLst>
              <a:softEdge rad="127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6D62EA2-78FD-4B16-8FB7-09F9024ED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3395" t="10794" r="10975" b="10748"/>
            <a:stretch/>
          </p:blipFill>
          <p:spPr>
            <a:xfrm>
              <a:off x="6237071" y="940457"/>
              <a:ext cx="680427" cy="52941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B18E2AE-5B9A-401D-9225-04735FF10C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34414" b="30641"/>
            <a:stretch/>
          </p:blipFill>
          <p:spPr>
            <a:xfrm>
              <a:off x="6186072" y="1577493"/>
              <a:ext cx="787076" cy="22071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3D4023C-DA6D-4F88-9525-442BC4392E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3914" t="9477" r="10033" b="13723"/>
            <a:stretch/>
          </p:blipFill>
          <p:spPr>
            <a:xfrm>
              <a:off x="6237071" y="1825316"/>
              <a:ext cx="677405" cy="512954"/>
            </a:xfrm>
            <a:prstGeom prst="rect">
              <a:avLst/>
            </a:prstGeom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698E3120-1EB8-483F-B827-D9988C4FE2F9}"/>
                </a:ext>
              </a:extLst>
            </p:cNvPr>
            <p:cNvSpPr/>
            <p:nvPr/>
          </p:nvSpPr>
          <p:spPr>
            <a:xfrm>
              <a:off x="5696063" y="1568659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91F27DB3-802F-4AAE-836F-7BD1035F0F95}"/>
                </a:ext>
              </a:extLst>
            </p:cNvPr>
            <p:cNvSpPr/>
            <p:nvPr/>
          </p:nvSpPr>
          <p:spPr>
            <a:xfrm rot="1894792">
              <a:off x="5698242" y="1927671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1DAAA644-FB4E-47F9-8520-32AFA885104C}"/>
                </a:ext>
              </a:extLst>
            </p:cNvPr>
            <p:cNvSpPr/>
            <p:nvPr/>
          </p:nvSpPr>
          <p:spPr>
            <a:xfrm>
              <a:off x="7081747" y="123039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462BF4E8-8D20-4DDD-A89F-3658CD83AAE2}"/>
                </a:ext>
              </a:extLst>
            </p:cNvPr>
            <p:cNvSpPr/>
            <p:nvPr/>
          </p:nvSpPr>
          <p:spPr>
            <a:xfrm>
              <a:off x="7081747" y="1860153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pic>
        <p:nvPicPr>
          <p:cNvPr id="23" name="Picture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30C1CC0-C1C1-4EB7-BE8C-3383830CDC8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140647" y="2925173"/>
            <a:ext cx="2232973" cy="3141948"/>
          </a:xfrm>
          <a:prstGeom prst="rect">
            <a:avLst/>
          </a:pr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A11952D2-4BC9-4462-B600-2F031F490C22}"/>
              </a:ext>
            </a:extLst>
          </p:cNvPr>
          <p:cNvGrpSpPr/>
          <p:nvPr/>
        </p:nvGrpSpPr>
        <p:grpSpPr>
          <a:xfrm>
            <a:off x="9291501" y="2825887"/>
            <a:ext cx="1864047" cy="1103240"/>
            <a:chOff x="4439568" y="899124"/>
            <a:chExt cx="2733241" cy="1934846"/>
          </a:xfrm>
        </p:grpSpPr>
        <p:pic>
          <p:nvPicPr>
            <p:cNvPr id="60" name="Picture 59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A51C9AF2-B963-483B-80F8-C82624724D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t="2330" r="23476" b="-1"/>
            <a:stretch/>
          </p:blipFill>
          <p:spPr>
            <a:xfrm>
              <a:off x="5468962" y="1060415"/>
              <a:ext cx="1703847" cy="1773555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61" name="Picture 60" descr="A close up of a logo&#10;&#10;Description automatically generated">
              <a:extLst>
                <a:ext uri="{FF2B5EF4-FFF2-40B4-BE49-F238E27FC236}">
                  <a16:creationId xmlns:a16="http://schemas.microsoft.com/office/drawing/2014/main" id="{18DB1A93-A519-4860-9A95-85EEED736B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1371"/>
            <a:stretch/>
          </p:blipFill>
          <p:spPr>
            <a:xfrm>
              <a:off x="4439568" y="899124"/>
              <a:ext cx="2721365" cy="1534392"/>
            </a:xfrm>
            <a:prstGeom prst="rect">
              <a:avLst/>
            </a:prstGeom>
          </p:spPr>
        </p:pic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D0B8092-A294-4934-BF48-9BD25DE60D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66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83442"/>
    </mc:Choice>
    <mc:Fallback xmlns="">
      <p:transition advTm="834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Radar Musical Instrument - A Spatiotemporal Real-Time mmWave Sensor for Contactless Human-Computer Interaction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201168" y="1243584"/>
            <a:ext cx="5693605" cy="4235067"/>
          </a:xfrm>
        </p:spPr>
        <p:txBody>
          <a:bodyPr/>
          <a:lstStyle/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OBJECTIVE: </a:t>
            </a:r>
            <a:r>
              <a:rPr lang="en-US" sz="1600" dirty="0"/>
              <a:t>Design non-contact musical interface using commercially available mmWave sensors.</a:t>
            </a:r>
            <a:endParaRPr lang="en-US" sz="1600" dirty="0">
              <a:cs typeface="Arial" pitchFamily="34" charset="0"/>
            </a:endParaRPr>
          </a:p>
          <a:p>
            <a:pPr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APPROACH: </a:t>
            </a:r>
            <a:r>
              <a:rPr lang="en-US" sz="1600" dirty="0"/>
              <a:t>Develop real-time spatiotemporal signal processing chain utilizing novel machine learning and computer vision algorithms to extract spatial and temporal features of the musician’s hand from the radar beat signal.</a:t>
            </a:r>
            <a:endParaRPr lang="en-US" sz="1600" b="1" dirty="0">
              <a:solidFill>
                <a:schemeClr val="tx2"/>
              </a:solidFill>
              <a:cs typeface="Arial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Mapping location and movement to music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cs typeface="Arial" pitchFamily="34" charset="0"/>
              </a:rPr>
              <a:t>Range, cross-range oscillation rate, Doppler velocity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Super-resolution FCNN improves localization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Novel Doppler-corroborated particle filter algorithm increases tracking performance</a:t>
            </a:r>
          </a:p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RESULTS: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>
                <a:cs typeface="Arial" pitchFamily="34" charset="0"/>
              </a:rPr>
              <a:t>High-throughput feature extraction, deep-learning enhancement, and robust tracking algorithms enable acute control of the Radar Musical Instrument and demonstrate the proficiency of mmWave technology for hand gesture tracking.</a:t>
            </a:r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37B585F-2A13-4757-A319-412E8D3292A3}"/>
              </a:ext>
            </a:extLst>
          </p:cNvPr>
          <p:cNvGrpSpPr/>
          <p:nvPr/>
        </p:nvGrpSpPr>
        <p:grpSpPr>
          <a:xfrm>
            <a:off x="5894773" y="1348523"/>
            <a:ext cx="2893346" cy="1425009"/>
            <a:chOff x="4768818" y="913261"/>
            <a:chExt cx="3657881" cy="1425009"/>
          </a:xfrm>
        </p:grpSpPr>
        <p:pic>
          <p:nvPicPr>
            <p:cNvPr id="10" name="Picture 9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37D37C6E-6C2E-4739-8B43-3CA7E6DE4D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r="23476"/>
            <a:stretch/>
          </p:blipFill>
          <p:spPr>
            <a:xfrm>
              <a:off x="4768818" y="1226271"/>
              <a:ext cx="800936" cy="853590"/>
            </a:xfrm>
            <a:prstGeom prst="rect">
              <a:avLst/>
            </a:prstGeom>
            <a:effectLst>
              <a:softEdge rad="12700"/>
            </a:effectLst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A4490BC-7185-4E27-8D21-D62B6C528B6B}"/>
                </a:ext>
              </a:extLst>
            </p:cNvPr>
            <p:cNvSpPr/>
            <p:nvPr/>
          </p:nvSpPr>
          <p:spPr>
            <a:xfrm rot="20105172">
              <a:off x="5703548" y="120855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2A3A65B-451D-42A2-9664-6C057FE9E850}"/>
                </a:ext>
              </a:extLst>
            </p:cNvPr>
            <p:cNvGrpSpPr/>
            <p:nvPr/>
          </p:nvGrpSpPr>
          <p:grpSpPr>
            <a:xfrm>
              <a:off x="7625763" y="913261"/>
              <a:ext cx="800936" cy="751033"/>
              <a:chOff x="6833011" y="968945"/>
              <a:chExt cx="1791991" cy="1913432"/>
            </a:xfrm>
          </p:grpSpPr>
          <p:pic>
            <p:nvPicPr>
              <p:cNvPr id="21" name="Picture 20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7F2648C2-3B38-4379-9C9A-6E8450CDF2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47925" y="968945"/>
                <a:ext cx="803044" cy="1070725"/>
              </a:xfrm>
              <a:prstGeom prst="rect">
                <a:avLst/>
              </a:prstGeom>
            </p:spPr>
          </p:pic>
          <p:pic>
            <p:nvPicPr>
              <p:cNvPr id="22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6D73A5A5-700A-42CE-8859-D4C0128021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833011" y="1347985"/>
                <a:ext cx="1791991" cy="1534392"/>
              </a:xfrm>
              <a:prstGeom prst="rect">
                <a:avLst/>
              </a:prstGeom>
            </p:spPr>
          </p:pic>
        </p:grpSp>
        <p:pic>
          <p:nvPicPr>
            <p:cNvPr id="13" name="Picture 6" descr="photo of black digital audio mixer">
              <a:extLst>
                <a:ext uri="{FF2B5EF4-FFF2-40B4-BE49-F238E27FC236}">
                  <a16:creationId xmlns:a16="http://schemas.microsoft.com/office/drawing/2014/main" id="{99A69EBC-D1BF-45A7-9923-84E0B0EC46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2755" y="1755866"/>
              <a:ext cx="803944" cy="512954"/>
            </a:xfrm>
            <a:prstGeom prst="rect">
              <a:avLst/>
            </a:prstGeom>
            <a:noFill/>
            <a:effectLst>
              <a:softEdge rad="127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6D62EA2-78FD-4B16-8FB7-09F9024ED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3395" t="10794" r="10975" b="10748"/>
            <a:stretch/>
          </p:blipFill>
          <p:spPr>
            <a:xfrm>
              <a:off x="6237071" y="940457"/>
              <a:ext cx="680427" cy="52941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B18E2AE-5B9A-401D-9225-04735FF10C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34414" b="30641"/>
            <a:stretch/>
          </p:blipFill>
          <p:spPr>
            <a:xfrm>
              <a:off x="6186072" y="1577493"/>
              <a:ext cx="787076" cy="22071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3D4023C-DA6D-4F88-9525-442BC4392E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3914" t="9477" r="10033" b="13723"/>
            <a:stretch/>
          </p:blipFill>
          <p:spPr>
            <a:xfrm>
              <a:off x="6237071" y="1825316"/>
              <a:ext cx="677405" cy="512954"/>
            </a:xfrm>
            <a:prstGeom prst="rect">
              <a:avLst/>
            </a:prstGeom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698E3120-1EB8-483F-B827-D9988C4FE2F9}"/>
                </a:ext>
              </a:extLst>
            </p:cNvPr>
            <p:cNvSpPr/>
            <p:nvPr/>
          </p:nvSpPr>
          <p:spPr>
            <a:xfrm>
              <a:off x="5696063" y="1568659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91F27DB3-802F-4AAE-836F-7BD1035F0F95}"/>
                </a:ext>
              </a:extLst>
            </p:cNvPr>
            <p:cNvSpPr/>
            <p:nvPr/>
          </p:nvSpPr>
          <p:spPr>
            <a:xfrm rot="1894792">
              <a:off x="5698242" y="1927671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1DAAA644-FB4E-47F9-8520-32AFA885104C}"/>
                </a:ext>
              </a:extLst>
            </p:cNvPr>
            <p:cNvSpPr/>
            <p:nvPr/>
          </p:nvSpPr>
          <p:spPr>
            <a:xfrm>
              <a:off x="7081747" y="123039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462BF4E8-8D20-4DDD-A89F-3658CD83AAE2}"/>
                </a:ext>
              </a:extLst>
            </p:cNvPr>
            <p:cNvSpPr/>
            <p:nvPr/>
          </p:nvSpPr>
          <p:spPr>
            <a:xfrm>
              <a:off x="7081747" y="1860153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pic>
        <p:nvPicPr>
          <p:cNvPr id="23" name="Picture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30C1CC0-C1C1-4EB7-BE8C-3383830CDC8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140647" y="6971393"/>
            <a:ext cx="2232973" cy="3141948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CD66BDC3-1E91-4C72-91E9-A04537C3921A}"/>
              </a:ext>
            </a:extLst>
          </p:cNvPr>
          <p:cNvGrpSpPr/>
          <p:nvPr/>
        </p:nvGrpSpPr>
        <p:grpSpPr>
          <a:xfrm>
            <a:off x="9366411" y="4166184"/>
            <a:ext cx="2094762" cy="1335327"/>
            <a:chOff x="905635" y="5424878"/>
            <a:chExt cx="2094762" cy="1335327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3AC52B9-E1A3-40C4-B7E1-E5A56F6AFC6C}"/>
                </a:ext>
              </a:extLst>
            </p:cNvPr>
            <p:cNvGrpSpPr/>
            <p:nvPr/>
          </p:nvGrpSpPr>
          <p:grpSpPr>
            <a:xfrm>
              <a:off x="905635" y="5424878"/>
              <a:ext cx="2094762" cy="809579"/>
              <a:chOff x="4456094" y="3435107"/>
              <a:chExt cx="3286591" cy="1167240"/>
            </a:xfrm>
          </p:grpSpPr>
          <p:pic>
            <p:nvPicPr>
              <p:cNvPr id="45" name="Picture 44" descr="A picture containing sitting, table, computer, desk&#10;&#10;Description automatically generated">
                <a:extLst>
                  <a:ext uri="{FF2B5EF4-FFF2-40B4-BE49-F238E27FC236}">
                    <a16:creationId xmlns:a16="http://schemas.microsoft.com/office/drawing/2014/main" id="{AEC7BCE4-CBF3-45B5-A86F-CA4958815B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/>
              <a:srcRect l="37759" r="23448"/>
              <a:stretch/>
            </p:blipFill>
            <p:spPr>
              <a:xfrm>
                <a:off x="4456094" y="3435109"/>
                <a:ext cx="804992" cy="1167237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6" name="Picture 45" descr="A picture containing computer, desk, sitting, table&#10;&#10;Description automatically generated">
                <a:extLst>
                  <a:ext uri="{FF2B5EF4-FFF2-40B4-BE49-F238E27FC236}">
                    <a16:creationId xmlns:a16="http://schemas.microsoft.com/office/drawing/2014/main" id="{1FD36567-B8A8-44C9-A1DC-F8F883BD1B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5"/>
              <a:srcRect l="37759" r="23448"/>
              <a:stretch/>
            </p:blipFill>
            <p:spPr>
              <a:xfrm>
                <a:off x="5696893" y="3435107"/>
                <a:ext cx="804992" cy="1167239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7" name="Picture 46" descr="A picture containing computer, computer, table&#10;&#10;Description automatically generated">
                <a:extLst>
                  <a:ext uri="{FF2B5EF4-FFF2-40B4-BE49-F238E27FC236}">
                    <a16:creationId xmlns:a16="http://schemas.microsoft.com/office/drawing/2014/main" id="{0AB51B8A-2071-4D5F-8AD9-643ACC9DA6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6"/>
              <a:srcRect l="37759" r="23448"/>
              <a:stretch/>
            </p:blipFill>
            <p:spPr>
              <a:xfrm>
                <a:off x="6937692" y="3435107"/>
                <a:ext cx="804993" cy="1167240"/>
              </a:xfrm>
              <a:prstGeom prst="rect">
                <a:avLst/>
              </a:prstGeom>
              <a:effectLst>
                <a:softEdge rad="12700"/>
              </a:effectLst>
            </p:spPr>
          </p:pic>
          <p:sp>
            <p:nvSpPr>
              <p:cNvPr id="48" name="Arrow: Left-Right 47">
                <a:extLst>
                  <a:ext uri="{FF2B5EF4-FFF2-40B4-BE49-F238E27FC236}">
                    <a16:creationId xmlns:a16="http://schemas.microsoft.com/office/drawing/2014/main" id="{B8BA7E9F-A076-4CDF-A6CB-256A8EEB700E}"/>
                  </a:ext>
                </a:extLst>
              </p:cNvPr>
              <p:cNvSpPr/>
              <p:nvPr/>
            </p:nvSpPr>
            <p:spPr>
              <a:xfrm>
                <a:off x="5161223" y="3935390"/>
                <a:ext cx="1876332" cy="403574"/>
              </a:xfrm>
              <a:prstGeom prst="leftRightArrow">
                <a:avLst/>
              </a:prstGeom>
              <a:gradFill>
                <a:gsLst>
                  <a:gs pos="0">
                    <a:schemeClr val="accent6"/>
                  </a:gs>
                  <a:gs pos="60000">
                    <a:schemeClr val="tx2"/>
                  </a:gs>
                </a:gsLst>
                <a:lin ang="27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sp>
          <p:nvSpPr>
            <p:cNvPr id="49" name="Arrow: Right 48">
              <a:extLst>
                <a:ext uri="{FF2B5EF4-FFF2-40B4-BE49-F238E27FC236}">
                  <a16:creationId xmlns:a16="http://schemas.microsoft.com/office/drawing/2014/main" id="{9ACA716D-347D-4B4E-B450-AE87FC3A7DA9}"/>
                </a:ext>
              </a:extLst>
            </p:cNvPr>
            <p:cNvSpPr/>
            <p:nvPr/>
          </p:nvSpPr>
          <p:spPr>
            <a:xfrm rot="5400000">
              <a:off x="1818153" y="6232892"/>
              <a:ext cx="268091" cy="271220"/>
            </a:xfrm>
            <a:prstGeom prst="rightArrow">
              <a:avLst/>
            </a:prstGeom>
            <a:gradFill>
              <a:gsLst>
                <a:gs pos="0">
                  <a:schemeClr val="accent6"/>
                </a:gs>
                <a:gs pos="60000">
                  <a:schemeClr val="tx2"/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/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⁡(2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d>
                          <m:dPr>
                            <m:ctrlP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100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</m:e>
                              <m:sub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𝒗</m:t>
                                </m:r>
                              </m:sub>
                            </m:sSub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900" b="1" dirty="0" err="1"/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blipFill>
                  <a:blip r:embed="rId17"/>
                  <a:stretch>
                    <a:fillRect b="-714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/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𝒗</m:t>
                            </m:r>
                          </m:sub>
                        </m:sSub>
                      </m:oMath>
                    </m:oMathPara>
                  </a14:m>
                  <a:endParaRPr lang="en-US" sz="1050" b="1" dirty="0" err="1"/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blipFill>
                  <a:blip r:embed="rId18"/>
                  <a:stretch>
                    <a:fillRect b="-65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1450DB4-AD5A-4A1D-9A53-D3750068BE0C}"/>
              </a:ext>
            </a:extLst>
          </p:cNvPr>
          <p:cNvGrpSpPr/>
          <p:nvPr/>
        </p:nvGrpSpPr>
        <p:grpSpPr>
          <a:xfrm>
            <a:off x="6472101" y="2825887"/>
            <a:ext cx="1864047" cy="1103240"/>
            <a:chOff x="4439568" y="899124"/>
            <a:chExt cx="2733241" cy="1934846"/>
          </a:xfrm>
        </p:grpSpPr>
        <p:pic>
          <p:nvPicPr>
            <p:cNvPr id="53" name="Picture 52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B0BE9FCE-FE60-48BE-B72A-D41E96DE7B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t="2330" r="23476" b="-1"/>
            <a:stretch/>
          </p:blipFill>
          <p:spPr>
            <a:xfrm>
              <a:off x="5468962" y="1060415"/>
              <a:ext cx="1703847" cy="1773555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54" name="Picture 53" descr="A close up of a logo&#10;&#10;Description automatically generated">
              <a:extLst>
                <a:ext uri="{FF2B5EF4-FFF2-40B4-BE49-F238E27FC236}">
                  <a16:creationId xmlns:a16="http://schemas.microsoft.com/office/drawing/2014/main" id="{414C6713-10C7-4FAD-B555-80287CEA1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1371"/>
            <a:stretch/>
          </p:blipFill>
          <p:spPr>
            <a:xfrm>
              <a:off x="4439568" y="899124"/>
              <a:ext cx="2721365" cy="1534392"/>
            </a:xfrm>
            <a:prstGeom prst="rect">
              <a:avLst/>
            </a:prstGeom>
          </p:spPr>
        </p:pic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E0A85028-38B3-4679-902C-090B60910C4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167917" y="5732277"/>
            <a:ext cx="1135583" cy="851551"/>
          </a:xfrm>
          <a:prstGeom prst="rect">
            <a:avLst/>
          </a:prstGeom>
        </p:spPr>
      </p:pic>
      <p:pic>
        <p:nvPicPr>
          <p:cNvPr id="58" name="Picture 2" descr="black audio mixer turned on with red lights">
            <a:extLst>
              <a:ext uri="{FF2B5EF4-FFF2-40B4-BE49-F238E27FC236}">
                <a16:creationId xmlns:a16="http://schemas.microsoft.com/office/drawing/2014/main" id="{5545B4DF-C2B9-44D7-B510-C1231B5D5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2974" y="5732276"/>
            <a:ext cx="1276801" cy="85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1CAEDDE-717A-487D-A7DD-B53E8FFBBF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793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8899"/>
    </mc:Choice>
    <mc:Fallback xmlns="">
      <p:transition advTm="8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Radar Musical Instrument - A Spatiotemporal Real-Time mmWave Sensor for Contactless Human-Computer Interaction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201168" y="1243584"/>
            <a:ext cx="5693605" cy="4235067"/>
          </a:xfrm>
        </p:spPr>
        <p:txBody>
          <a:bodyPr/>
          <a:lstStyle/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OBJECTIVE: </a:t>
            </a:r>
            <a:r>
              <a:rPr lang="en-US" sz="1600" dirty="0"/>
              <a:t>Design non-contact musical interface using mmWave sensors and novel computer vision algorithms.</a:t>
            </a:r>
            <a:endParaRPr lang="en-US" sz="1600" dirty="0">
              <a:cs typeface="Arial" pitchFamily="34" charset="0"/>
            </a:endParaRPr>
          </a:p>
          <a:p>
            <a:pPr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APPROACH: </a:t>
            </a:r>
            <a:r>
              <a:rPr lang="en-US" sz="1600" dirty="0"/>
              <a:t>Develop real-time spatiotemporal signal processing chain utilizing novel machine learning and computer vision algorithms to extract spatial and temporal features of the musician’s hand from the radar beat signal.</a:t>
            </a:r>
            <a:endParaRPr lang="en-US" sz="1600" b="1" dirty="0">
              <a:solidFill>
                <a:schemeClr val="tx2"/>
              </a:solidFill>
              <a:cs typeface="Arial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Mapping location and movement to music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cs typeface="Arial" pitchFamily="34" charset="0"/>
              </a:rPr>
              <a:t>Range, cross-range oscillation rate, Doppler velocity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Super-resolution FCNN improves localization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Novel Doppler-corroborated particle filter algorithm increases tracking performance</a:t>
            </a:r>
          </a:p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RESULTS: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>
                <a:cs typeface="Arial" pitchFamily="34" charset="0"/>
              </a:rPr>
              <a:t>High-throughput feature extraction, deep-learning enhancement, and robust tracking algorithms enable acute control of the Radar Musical Instrument and demonstrate the proficiency of mmWave technology for hand gesture tracking.</a:t>
            </a:r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37B585F-2A13-4757-A319-412E8D3292A3}"/>
              </a:ext>
            </a:extLst>
          </p:cNvPr>
          <p:cNvGrpSpPr/>
          <p:nvPr/>
        </p:nvGrpSpPr>
        <p:grpSpPr>
          <a:xfrm>
            <a:off x="5894773" y="1348523"/>
            <a:ext cx="2893346" cy="1425009"/>
            <a:chOff x="4768818" y="913261"/>
            <a:chExt cx="3657881" cy="1425009"/>
          </a:xfrm>
        </p:grpSpPr>
        <p:pic>
          <p:nvPicPr>
            <p:cNvPr id="10" name="Picture 9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37D37C6E-6C2E-4739-8B43-3CA7E6DE4D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r="23476"/>
            <a:stretch/>
          </p:blipFill>
          <p:spPr>
            <a:xfrm>
              <a:off x="4768818" y="1226271"/>
              <a:ext cx="800936" cy="853590"/>
            </a:xfrm>
            <a:prstGeom prst="rect">
              <a:avLst/>
            </a:prstGeom>
            <a:effectLst>
              <a:softEdge rad="12700"/>
            </a:effectLst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A4490BC-7185-4E27-8D21-D62B6C528B6B}"/>
                </a:ext>
              </a:extLst>
            </p:cNvPr>
            <p:cNvSpPr/>
            <p:nvPr/>
          </p:nvSpPr>
          <p:spPr>
            <a:xfrm rot="20105172">
              <a:off x="5703548" y="120855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2A3A65B-451D-42A2-9664-6C057FE9E850}"/>
                </a:ext>
              </a:extLst>
            </p:cNvPr>
            <p:cNvGrpSpPr/>
            <p:nvPr/>
          </p:nvGrpSpPr>
          <p:grpSpPr>
            <a:xfrm>
              <a:off x="7625763" y="913261"/>
              <a:ext cx="800936" cy="751033"/>
              <a:chOff x="6833011" y="968945"/>
              <a:chExt cx="1791991" cy="1913432"/>
            </a:xfrm>
          </p:grpSpPr>
          <p:pic>
            <p:nvPicPr>
              <p:cNvPr id="21" name="Picture 20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7F2648C2-3B38-4379-9C9A-6E8450CDF2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47925" y="968945"/>
                <a:ext cx="803044" cy="1070725"/>
              </a:xfrm>
              <a:prstGeom prst="rect">
                <a:avLst/>
              </a:prstGeom>
            </p:spPr>
          </p:pic>
          <p:pic>
            <p:nvPicPr>
              <p:cNvPr id="22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6D73A5A5-700A-42CE-8859-D4C0128021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833011" y="1347985"/>
                <a:ext cx="1791991" cy="1534392"/>
              </a:xfrm>
              <a:prstGeom prst="rect">
                <a:avLst/>
              </a:prstGeom>
            </p:spPr>
          </p:pic>
        </p:grpSp>
        <p:pic>
          <p:nvPicPr>
            <p:cNvPr id="13" name="Picture 6" descr="photo of black digital audio mixer">
              <a:extLst>
                <a:ext uri="{FF2B5EF4-FFF2-40B4-BE49-F238E27FC236}">
                  <a16:creationId xmlns:a16="http://schemas.microsoft.com/office/drawing/2014/main" id="{99A69EBC-D1BF-45A7-9923-84E0B0EC46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2755" y="1755866"/>
              <a:ext cx="803944" cy="512954"/>
            </a:xfrm>
            <a:prstGeom prst="rect">
              <a:avLst/>
            </a:prstGeom>
            <a:noFill/>
            <a:effectLst>
              <a:softEdge rad="127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6D62EA2-78FD-4B16-8FB7-09F9024ED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3395" t="10794" r="10975" b="10748"/>
            <a:stretch/>
          </p:blipFill>
          <p:spPr>
            <a:xfrm>
              <a:off x="6237071" y="940457"/>
              <a:ext cx="680427" cy="52941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B18E2AE-5B9A-401D-9225-04735FF10C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34414" b="30641"/>
            <a:stretch/>
          </p:blipFill>
          <p:spPr>
            <a:xfrm>
              <a:off x="6186072" y="1577493"/>
              <a:ext cx="787076" cy="22071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3D4023C-DA6D-4F88-9525-442BC4392E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3914" t="9477" r="10033" b="13723"/>
            <a:stretch/>
          </p:blipFill>
          <p:spPr>
            <a:xfrm>
              <a:off x="6237071" y="1825316"/>
              <a:ext cx="677405" cy="512954"/>
            </a:xfrm>
            <a:prstGeom prst="rect">
              <a:avLst/>
            </a:prstGeom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698E3120-1EB8-483F-B827-D9988C4FE2F9}"/>
                </a:ext>
              </a:extLst>
            </p:cNvPr>
            <p:cNvSpPr/>
            <p:nvPr/>
          </p:nvSpPr>
          <p:spPr>
            <a:xfrm>
              <a:off x="5696063" y="1568659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91F27DB3-802F-4AAE-836F-7BD1035F0F95}"/>
                </a:ext>
              </a:extLst>
            </p:cNvPr>
            <p:cNvSpPr/>
            <p:nvPr/>
          </p:nvSpPr>
          <p:spPr>
            <a:xfrm rot="1894792">
              <a:off x="5698242" y="1927671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1DAAA644-FB4E-47F9-8520-32AFA885104C}"/>
                </a:ext>
              </a:extLst>
            </p:cNvPr>
            <p:cNvSpPr/>
            <p:nvPr/>
          </p:nvSpPr>
          <p:spPr>
            <a:xfrm>
              <a:off x="7081747" y="123039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462BF4E8-8D20-4DDD-A89F-3658CD83AAE2}"/>
                </a:ext>
              </a:extLst>
            </p:cNvPr>
            <p:cNvSpPr/>
            <p:nvPr/>
          </p:nvSpPr>
          <p:spPr>
            <a:xfrm>
              <a:off x="7081747" y="1860153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D66BDC3-1E91-4C72-91E9-A04537C3921A}"/>
              </a:ext>
            </a:extLst>
          </p:cNvPr>
          <p:cNvGrpSpPr/>
          <p:nvPr/>
        </p:nvGrpSpPr>
        <p:grpSpPr>
          <a:xfrm>
            <a:off x="6364131" y="4166184"/>
            <a:ext cx="2094762" cy="1335327"/>
            <a:chOff x="905635" y="5424878"/>
            <a:chExt cx="2094762" cy="1335327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3AC52B9-E1A3-40C4-B7E1-E5A56F6AFC6C}"/>
                </a:ext>
              </a:extLst>
            </p:cNvPr>
            <p:cNvGrpSpPr/>
            <p:nvPr/>
          </p:nvGrpSpPr>
          <p:grpSpPr>
            <a:xfrm>
              <a:off x="905635" y="5424878"/>
              <a:ext cx="2094762" cy="809579"/>
              <a:chOff x="4456094" y="3435107"/>
              <a:chExt cx="3286591" cy="1167240"/>
            </a:xfrm>
          </p:grpSpPr>
          <p:pic>
            <p:nvPicPr>
              <p:cNvPr id="45" name="Picture 44" descr="A picture containing sitting, table, computer, desk&#10;&#10;Description automatically generated">
                <a:extLst>
                  <a:ext uri="{FF2B5EF4-FFF2-40B4-BE49-F238E27FC236}">
                    <a16:creationId xmlns:a16="http://schemas.microsoft.com/office/drawing/2014/main" id="{AEC7BCE4-CBF3-45B5-A86F-CA4958815B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37759" r="23448"/>
              <a:stretch/>
            </p:blipFill>
            <p:spPr>
              <a:xfrm>
                <a:off x="4456094" y="3435109"/>
                <a:ext cx="804992" cy="1167237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6" name="Picture 45" descr="A picture containing computer, desk, sitting, table&#10;&#10;Description automatically generated">
                <a:extLst>
                  <a:ext uri="{FF2B5EF4-FFF2-40B4-BE49-F238E27FC236}">
                    <a16:creationId xmlns:a16="http://schemas.microsoft.com/office/drawing/2014/main" id="{1FD36567-B8A8-44C9-A1DC-F8F883BD1B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/>
              <a:srcRect l="37759" r="23448"/>
              <a:stretch/>
            </p:blipFill>
            <p:spPr>
              <a:xfrm>
                <a:off x="5696893" y="3435107"/>
                <a:ext cx="804992" cy="1167239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7" name="Picture 46" descr="A picture containing computer, computer, table&#10;&#10;Description automatically generated">
                <a:extLst>
                  <a:ext uri="{FF2B5EF4-FFF2-40B4-BE49-F238E27FC236}">
                    <a16:creationId xmlns:a16="http://schemas.microsoft.com/office/drawing/2014/main" id="{0AB51B8A-2071-4D5F-8AD9-643ACC9DA6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5"/>
              <a:srcRect l="37759" r="23448"/>
              <a:stretch/>
            </p:blipFill>
            <p:spPr>
              <a:xfrm>
                <a:off x="6937692" y="3435107"/>
                <a:ext cx="804993" cy="1167240"/>
              </a:xfrm>
              <a:prstGeom prst="rect">
                <a:avLst/>
              </a:prstGeom>
              <a:effectLst>
                <a:softEdge rad="12700"/>
              </a:effectLst>
            </p:spPr>
          </p:pic>
          <p:sp>
            <p:nvSpPr>
              <p:cNvPr id="48" name="Arrow: Left-Right 47">
                <a:extLst>
                  <a:ext uri="{FF2B5EF4-FFF2-40B4-BE49-F238E27FC236}">
                    <a16:creationId xmlns:a16="http://schemas.microsoft.com/office/drawing/2014/main" id="{B8BA7E9F-A076-4CDF-A6CB-256A8EEB700E}"/>
                  </a:ext>
                </a:extLst>
              </p:cNvPr>
              <p:cNvSpPr/>
              <p:nvPr/>
            </p:nvSpPr>
            <p:spPr>
              <a:xfrm>
                <a:off x="5161223" y="3935390"/>
                <a:ext cx="1876332" cy="403574"/>
              </a:xfrm>
              <a:prstGeom prst="leftRightArrow">
                <a:avLst/>
              </a:prstGeom>
              <a:gradFill>
                <a:gsLst>
                  <a:gs pos="0">
                    <a:schemeClr val="accent6"/>
                  </a:gs>
                  <a:gs pos="60000">
                    <a:schemeClr val="tx2"/>
                  </a:gs>
                </a:gsLst>
                <a:lin ang="27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sp>
          <p:nvSpPr>
            <p:cNvPr id="49" name="Arrow: Right 48">
              <a:extLst>
                <a:ext uri="{FF2B5EF4-FFF2-40B4-BE49-F238E27FC236}">
                  <a16:creationId xmlns:a16="http://schemas.microsoft.com/office/drawing/2014/main" id="{9ACA716D-347D-4B4E-B450-AE87FC3A7DA9}"/>
                </a:ext>
              </a:extLst>
            </p:cNvPr>
            <p:cNvSpPr/>
            <p:nvPr/>
          </p:nvSpPr>
          <p:spPr>
            <a:xfrm rot="5400000">
              <a:off x="1818153" y="6232892"/>
              <a:ext cx="268091" cy="271220"/>
            </a:xfrm>
            <a:prstGeom prst="rightArrow">
              <a:avLst/>
            </a:prstGeom>
            <a:gradFill>
              <a:gsLst>
                <a:gs pos="0">
                  <a:schemeClr val="accent6"/>
                </a:gs>
                <a:gs pos="60000">
                  <a:schemeClr val="tx2"/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/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⁡(2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d>
                          <m:dPr>
                            <m:ctrlP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100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</m:e>
                              <m:sub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𝒗</m:t>
                                </m:r>
                              </m:sub>
                            </m:sSub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900" b="1" dirty="0" err="1"/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blipFill>
                  <a:blip r:embed="rId16"/>
                  <a:stretch>
                    <a:fillRect b="-714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/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𝒗</m:t>
                            </m:r>
                          </m:sub>
                        </m:sSub>
                      </m:oMath>
                    </m:oMathPara>
                  </a14:m>
                  <a:endParaRPr lang="en-US" sz="1050" b="1" dirty="0" err="1"/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blipFill>
                  <a:blip r:embed="rId17"/>
                  <a:stretch>
                    <a:fillRect b="-65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1450DB4-AD5A-4A1D-9A53-D3750068BE0C}"/>
              </a:ext>
            </a:extLst>
          </p:cNvPr>
          <p:cNvGrpSpPr/>
          <p:nvPr/>
        </p:nvGrpSpPr>
        <p:grpSpPr>
          <a:xfrm>
            <a:off x="6472101" y="2825887"/>
            <a:ext cx="1864047" cy="1103240"/>
            <a:chOff x="4439568" y="899124"/>
            <a:chExt cx="2733241" cy="1934846"/>
          </a:xfrm>
        </p:grpSpPr>
        <p:pic>
          <p:nvPicPr>
            <p:cNvPr id="53" name="Picture 52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B0BE9FCE-FE60-48BE-B72A-D41E96DE7B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t="2330" r="23476" b="-1"/>
            <a:stretch/>
          </p:blipFill>
          <p:spPr>
            <a:xfrm>
              <a:off x="5468962" y="1060415"/>
              <a:ext cx="1703847" cy="1773555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54" name="Picture 53" descr="A close up of a logo&#10;&#10;Description automatically generated">
              <a:extLst>
                <a:ext uri="{FF2B5EF4-FFF2-40B4-BE49-F238E27FC236}">
                  <a16:creationId xmlns:a16="http://schemas.microsoft.com/office/drawing/2014/main" id="{414C6713-10C7-4FAD-B555-80287CEA1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1371"/>
            <a:stretch/>
          </p:blipFill>
          <p:spPr>
            <a:xfrm>
              <a:off x="4439568" y="899124"/>
              <a:ext cx="2721365" cy="1534392"/>
            </a:xfrm>
            <a:prstGeom prst="rect">
              <a:avLst/>
            </a:prstGeom>
          </p:spPr>
        </p:pic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E0A85028-38B3-4679-902C-090B60910C4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167917" y="5732277"/>
            <a:ext cx="1135583" cy="851551"/>
          </a:xfrm>
          <a:prstGeom prst="rect">
            <a:avLst/>
          </a:prstGeom>
        </p:spPr>
      </p:pic>
      <p:pic>
        <p:nvPicPr>
          <p:cNvPr id="58" name="Picture 2" descr="black audio mixer turned on with red lights">
            <a:extLst>
              <a:ext uri="{FF2B5EF4-FFF2-40B4-BE49-F238E27FC236}">
                <a16:creationId xmlns:a16="http://schemas.microsoft.com/office/drawing/2014/main" id="{5545B4DF-C2B9-44D7-B510-C1231B5D5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2974" y="5732276"/>
            <a:ext cx="1276801" cy="85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C58698B-9E2E-47CE-9A59-C3F52C66B1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192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8338"/>
    </mc:Choice>
    <mc:Fallback xmlns="">
      <p:transition advTm="8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Radar Musical Instrument - A Spatiotemporal Real-Time mmWave Sensor for Contactless Human-Computer Interaction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201168" y="1243584"/>
            <a:ext cx="5693605" cy="4235067"/>
          </a:xfrm>
        </p:spPr>
        <p:txBody>
          <a:bodyPr/>
          <a:lstStyle/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OBJECTIVE: </a:t>
            </a:r>
            <a:r>
              <a:rPr lang="en-US" sz="1600" dirty="0"/>
              <a:t>Design non-contact musical interface using mmWave sensors and novel computer vision algorithms.</a:t>
            </a:r>
            <a:endParaRPr lang="en-US" sz="1600" dirty="0">
              <a:cs typeface="Arial" pitchFamily="34" charset="0"/>
            </a:endParaRPr>
          </a:p>
          <a:p>
            <a:pPr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APPROACH: </a:t>
            </a:r>
            <a:r>
              <a:rPr lang="en-US" sz="1600" dirty="0"/>
              <a:t>Develop real-time spatiotemporal signal processing chain utilizing novel machine learning and computer vision algorithms to extract spatial and temporal features of the musician’s hand from the radar beat signal.</a:t>
            </a:r>
            <a:endParaRPr lang="en-US" sz="1600" b="1" dirty="0">
              <a:solidFill>
                <a:schemeClr val="tx2"/>
              </a:solidFill>
              <a:cs typeface="Arial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Mapping location and movement to music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cs typeface="Arial" pitchFamily="34" charset="0"/>
              </a:rPr>
              <a:t>Range, cross-range oscillation rate, Doppler velocity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Super-resolution FCNN improves localization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Novel Doppler-corroborated particle filter algorithm increases tracking performance</a:t>
            </a:r>
          </a:p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RESULTS: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>
                <a:cs typeface="Arial" pitchFamily="34" charset="0"/>
              </a:rPr>
              <a:t>High-throughput feature extraction, deep-learning enhancement, and robust tracking algorithms enable acute control of the Radar Musical Instrument and demonstrate the proficiency of mmWave technology for hand gesture tracking.</a:t>
            </a:r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37B585F-2A13-4757-A319-412E8D3292A3}"/>
              </a:ext>
            </a:extLst>
          </p:cNvPr>
          <p:cNvGrpSpPr/>
          <p:nvPr/>
        </p:nvGrpSpPr>
        <p:grpSpPr>
          <a:xfrm>
            <a:off x="5894773" y="1348523"/>
            <a:ext cx="2893346" cy="1425009"/>
            <a:chOff x="4768818" y="913261"/>
            <a:chExt cx="3657881" cy="1425009"/>
          </a:xfrm>
        </p:grpSpPr>
        <p:pic>
          <p:nvPicPr>
            <p:cNvPr id="10" name="Picture 9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37D37C6E-6C2E-4739-8B43-3CA7E6DE4D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r="23476"/>
            <a:stretch/>
          </p:blipFill>
          <p:spPr>
            <a:xfrm>
              <a:off x="4768818" y="1226271"/>
              <a:ext cx="800936" cy="853590"/>
            </a:xfrm>
            <a:prstGeom prst="rect">
              <a:avLst/>
            </a:prstGeom>
            <a:effectLst>
              <a:softEdge rad="12700"/>
            </a:effectLst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A4490BC-7185-4E27-8D21-D62B6C528B6B}"/>
                </a:ext>
              </a:extLst>
            </p:cNvPr>
            <p:cNvSpPr/>
            <p:nvPr/>
          </p:nvSpPr>
          <p:spPr>
            <a:xfrm rot="20105172">
              <a:off x="5703548" y="120855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2A3A65B-451D-42A2-9664-6C057FE9E850}"/>
                </a:ext>
              </a:extLst>
            </p:cNvPr>
            <p:cNvGrpSpPr/>
            <p:nvPr/>
          </p:nvGrpSpPr>
          <p:grpSpPr>
            <a:xfrm>
              <a:off x="7625763" y="913261"/>
              <a:ext cx="800936" cy="751033"/>
              <a:chOff x="6833011" y="968945"/>
              <a:chExt cx="1791991" cy="1913432"/>
            </a:xfrm>
          </p:grpSpPr>
          <p:pic>
            <p:nvPicPr>
              <p:cNvPr id="21" name="Picture 20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7F2648C2-3B38-4379-9C9A-6E8450CDF2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47925" y="968945"/>
                <a:ext cx="803044" cy="1070725"/>
              </a:xfrm>
              <a:prstGeom prst="rect">
                <a:avLst/>
              </a:prstGeom>
            </p:spPr>
          </p:pic>
          <p:pic>
            <p:nvPicPr>
              <p:cNvPr id="22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6D73A5A5-700A-42CE-8859-D4C0128021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833011" y="1347985"/>
                <a:ext cx="1791991" cy="1534392"/>
              </a:xfrm>
              <a:prstGeom prst="rect">
                <a:avLst/>
              </a:prstGeom>
            </p:spPr>
          </p:pic>
        </p:grpSp>
        <p:pic>
          <p:nvPicPr>
            <p:cNvPr id="13" name="Picture 6" descr="photo of black digital audio mixer">
              <a:extLst>
                <a:ext uri="{FF2B5EF4-FFF2-40B4-BE49-F238E27FC236}">
                  <a16:creationId xmlns:a16="http://schemas.microsoft.com/office/drawing/2014/main" id="{99A69EBC-D1BF-45A7-9923-84E0B0EC46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2755" y="1755866"/>
              <a:ext cx="803944" cy="512954"/>
            </a:xfrm>
            <a:prstGeom prst="rect">
              <a:avLst/>
            </a:prstGeom>
            <a:noFill/>
            <a:effectLst>
              <a:softEdge rad="127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6D62EA2-78FD-4B16-8FB7-09F9024ED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3395" t="10794" r="10975" b="10748"/>
            <a:stretch/>
          </p:blipFill>
          <p:spPr>
            <a:xfrm>
              <a:off x="6237071" y="940457"/>
              <a:ext cx="680427" cy="52941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B18E2AE-5B9A-401D-9225-04735FF10C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34414" b="30641"/>
            <a:stretch/>
          </p:blipFill>
          <p:spPr>
            <a:xfrm>
              <a:off x="6186072" y="1577493"/>
              <a:ext cx="787076" cy="22071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3D4023C-DA6D-4F88-9525-442BC4392E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3914" t="9477" r="10033" b="13723"/>
            <a:stretch/>
          </p:blipFill>
          <p:spPr>
            <a:xfrm>
              <a:off x="6237071" y="1825316"/>
              <a:ext cx="677405" cy="512954"/>
            </a:xfrm>
            <a:prstGeom prst="rect">
              <a:avLst/>
            </a:prstGeom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698E3120-1EB8-483F-B827-D9988C4FE2F9}"/>
                </a:ext>
              </a:extLst>
            </p:cNvPr>
            <p:cNvSpPr/>
            <p:nvPr/>
          </p:nvSpPr>
          <p:spPr>
            <a:xfrm>
              <a:off x="5696063" y="1568659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91F27DB3-802F-4AAE-836F-7BD1035F0F95}"/>
                </a:ext>
              </a:extLst>
            </p:cNvPr>
            <p:cNvSpPr/>
            <p:nvPr/>
          </p:nvSpPr>
          <p:spPr>
            <a:xfrm rot="1894792">
              <a:off x="5698242" y="1927671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1DAAA644-FB4E-47F9-8520-32AFA885104C}"/>
                </a:ext>
              </a:extLst>
            </p:cNvPr>
            <p:cNvSpPr/>
            <p:nvPr/>
          </p:nvSpPr>
          <p:spPr>
            <a:xfrm>
              <a:off x="7081747" y="123039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462BF4E8-8D20-4DDD-A89F-3658CD83AAE2}"/>
                </a:ext>
              </a:extLst>
            </p:cNvPr>
            <p:cNvSpPr/>
            <p:nvPr/>
          </p:nvSpPr>
          <p:spPr>
            <a:xfrm>
              <a:off x="7081747" y="1860153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D66BDC3-1E91-4C72-91E9-A04537C3921A}"/>
              </a:ext>
            </a:extLst>
          </p:cNvPr>
          <p:cNvGrpSpPr/>
          <p:nvPr/>
        </p:nvGrpSpPr>
        <p:grpSpPr>
          <a:xfrm>
            <a:off x="6364131" y="4166184"/>
            <a:ext cx="2094762" cy="1335327"/>
            <a:chOff x="905635" y="5424878"/>
            <a:chExt cx="2094762" cy="1335327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3AC52B9-E1A3-40C4-B7E1-E5A56F6AFC6C}"/>
                </a:ext>
              </a:extLst>
            </p:cNvPr>
            <p:cNvGrpSpPr/>
            <p:nvPr/>
          </p:nvGrpSpPr>
          <p:grpSpPr>
            <a:xfrm>
              <a:off x="905635" y="5424878"/>
              <a:ext cx="2094762" cy="809579"/>
              <a:chOff x="4456094" y="3435107"/>
              <a:chExt cx="3286591" cy="1167240"/>
            </a:xfrm>
          </p:grpSpPr>
          <p:pic>
            <p:nvPicPr>
              <p:cNvPr id="45" name="Picture 44" descr="A picture containing sitting, table, computer, desk&#10;&#10;Description automatically generated">
                <a:extLst>
                  <a:ext uri="{FF2B5EF4-FFF2-40B4-BE49-F238E27FC236}">
                    <a16:creationId xmlns:a16="http://schemas.microsoft.com/office/drawing/2014/main" id="{AEC7BCE4-CBF3-45B5-A86F-CA4958815B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37759" r="23448"/>
              <a:stretch/>
            </p:blipFill>
            <p:spPr>
              <a:xfrm>
                <a:off x="4456094" y="3435109"/>
                <a:ext cx="804992" cy="1167237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6" name="Picture 45" descr="A picture containing computer, desk, sitting, table&#10;&#10;Description automatically generated">
                <a:extLst>
                  <a:ext uri="{FF2B5EF4-FFF2-40B4-BE49-F238E27FC236}">
                    <a16:creationId xmlns:a16="http://schemas.microsoft.com/office/drawing/2014/main" id="{1FD36567-B8A8-44C9-A1DC-F8F883BD1B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/>
              <a:srcRect l="37759" r="23448"/>
              <a:stretch/>
            </p:blipFill>
            <p:spPr>
              <a:xfrm>
                <a:off x="5696893" y="3435107"/>
                <a:ext cx="804992" cy="1167239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7" name="Picture 46" descr="A picture containing computer, computer, table&#10;&#10;Description automatically generated">
                <a:extLst>
                  <a:ext uri="{FF2B5EF4-FFF2-40B4-BE49-F238E27FC236}">
                    <a16:creationId xmlns:a16="http://schemas.microsoft.com/office/drawing/2014/main" id="{0AB51B8A-2071-4D5F-8AD9-643ACC9DA6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5"/>
              <a:srcRect l="37759" r="23448"/>
              <a:stretch/>
            </p:blipFill>
            <p:spPr>
              <a:xfrm>
                <a:off x="6937692" y="3435107"/>
                <a:ext cx="804993" cy="1167240"/>
              </a:xfrm>
              <a:prstGeom prst="rect">
                <a:avLst/>
              </a:prstGeom>
              <a:effectLst>
                <a:softEdge rad="12700"/>
              </a:effectLst>
            </p:spPr>
          </p:pic>
          <p:sp>
            <p:nvSpPr>
              <p:cNvPr id="48" name="Arrow: Left-Right 47">
                <a:extLst>
                  <a:ext uri="{FF2B5EF4-FFF2-40B4-BE49-F238E27FC236}">
                    <a16:creationId xmlns:a16="http://schemas.microsoft.com/office/drawing/2014/main" id="{B8BA7E9F-A076-4CDF-A6CB-256A8EEB700E}"/>
                  </a:ext>
                </a:extLst>
              </p:cNvPr>
              <p:cNvSpPr/>
              <p:nvPr/>
            </p:nvSpPr>
            <p:spPr>
              <a:xfrm>
                <a:off x="5161223" y="3935390"/>
                <a:ext cx="1876332" cy="403574"/>
              </a:xfrm>
              <a:prstGeom prst="leftRightArrow">
                <a:avLst/>
              </a:prstGeom>
              <a:gradFill>
                <a:gsLst>
                  <a:gs pos="0">
                    <a:schemeClr val="accent6"/>
                  </a:gs>
                  <a:gs pos="60000">
                    <a:schemeClr val="tx2"/>
                  </a:gs>
                </a:gsLst>
                <a:lin ang="27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sp>
          <p:nvSpPr>
            <p:cNvPr id="49" name="Arrow: Right 48">
              <a:extLst>
                <a:ext uri="{FF2B5EF4-FFF2-40B4-BE49-F238E27FC236}">
                  <a16:creationId xmlns:a16="http://schemas.microsoft.com/office/drawing/2014/main" id="{9ACA716D-347D-4B4E-B450-AE87FC3A7DA9}"/>
                </a:ext>
              </a:extLst>
            </p:cNvPr>
            <p:cNvSpPr/>
            <p:nvPr/>
          </p:nvSpPr>
          <p:spPr>
            <a:xfrm rot="5400000">
              <a:off x="1818153" y="6232892"/>
              <a:ext cx="268091" cy="271220"/>
            </a:xfrm>
            <a:prstGeom prst="rightArrow">
              <a:avLst/>
            </a:prstGeom>
            <a:gradFill>
              <a:gsLst>
                <a:gs pos="0">
                  <a:schemeClr val="accent6"/>
                </a:gs>
                <a:gs pos="60000">
                  <a:schemeClr val="tx2"/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/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⁡(2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d>
                          <m:dPr>
                            <m:ctrlP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100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</m:e>
                              <m:sub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𝒗</m:t>
                                </m:r>
                              </m:sub>
                            </m:sSub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900" b="1" dirty="0" err="1"/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blipFill>
                  <a:blip r:embed="rId16"/>
                  <a:stretch>
                    <a:fillRect b="-714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/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𝒗</m:t>
                            </m:r>
                          </m:sub>
                        </m:sSub>
                      </m:oMath>
                    </m:oMathPara>
                  </a14:m>
                  <a:endParaRPr lang="en-US" sz="1050" b="1" dirty="0" err="1"/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blipFill>
                  <a:blip r:embed="rId17"/>
                  <a:stretch>
                    <a:fillRect b="-65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1450DB4-AD5A-4A1D-9A53-D3750068BE0C}"/>
              </a:ext>
            </a:extLst>
          </p:cNvPr>
          <p:cNvGrpSpPr/>
          <p:nvPr/>
        </p:nvGrpSpPr>
        <p:grpSpPr>
          <a:xfrm>
            <a:off x="6472101" y="2825887"/>
            <a:ext cx="1864047" cy="1103240"/>
            <a:chOff x="4439568" y="899124"/>
            <a:chExt cx="2733241" cy="1934846"/>
          </a:xfrm>
        </p:grpSpPr>
        <p:pic>
          <p:nvPicPr>
            <p:cNvPr id="53" name="Picture 52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B0BE9FCE-FE60-48BE-B72A-D41E96DE7B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t="2330" r="23476" b="-1"/>
            <a:stretch/>
          </p:blipFill>
          <p:spPr>
            <a:xfrm>
              <a:off x="5468962" y="1060415"/>
              <a:ext cx="1703847" cy="1773555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54" name="Picture 53" descr="A close up of a logo&#10;&#10;Description automatically generated">
              <a:extLst>
                <a:ext uri="{FF2B5EF4-FFF2-40B4-BE49-F238E27FC236}">
                  <a16:creationId xmlns:a16="http://schemas.microsoft.com/office/drawing/2014/main" id="{414C6713-10C7-4FAD-B555-80287CEA1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1371"/>
            <a:stretch/>
          </p:blipFill>
          <p:spPr>
            <a:xfrm>
              <a:off x="4439568" y="899124"/>
              <a:ext cx="2721365" cy="1534392"/>
            </a:xfrm>
            <a:prstGeom prst="rect">
              <a:avLst/>
            </a:prstGeom>
          </p:spPr>
        </p:pic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E0A85028-38B3-4679-902C-090B60910C4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18977" y="5732277"/>
            <a:ext cx="1135583" cy="851551"/>
          </a:xfrm>
          <a:prstGeom prst="rect">
            <a:avLst/>
          </a:prstGeom>
        </p:spPr>
      </p:pic>
      <p:pic>
        <p:nvPicPr>
          <p:cNvPr id="58" name="Picture 2" descr="black audio mixer turned on with red lights">
            <a:extLst>
              <a:ext uri="{FF2B5EF4-FFF2-40B4-BE49-F238E27FC236}">
                <a16:creationId xmlns:a16="http://schemas.microsoft.com/office/drawing/2014/main" id="{5545B4DF-C2B9-44D7-B510-C1231B5D5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034" y="5732276"/>
            <a:ext cx="1276801" cy="85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A3BE0E3F-5859-43F6-A3F4-BA33532A76DC}"/>
              </a:ext>
            </a:extLst>
          </p:cNvPr>
          <p:cNvGrpSpPr/>
          <p:nvPr/>
        </p:nvGrpSpPr>
        <p:grpSpPr>
          <a:xfrm>
            <a:off x="9323832" y="2885916"/>
            <a:ext cx="2944367" cy="2348637"/>
            <a:chOff x="5971032" y="2885916"/>
            <a:chExt cx="2944367" cy="2348637"/>
          </a:xfrm>
        </p:grpSpPr>
        <p:pic>
          <p:nvPicPr>
            <p:cNvPr id="59" name="!!osc">
              <a:extLst>
                <a:ext uri="{FF2B5EF4-FFF2-40B4-BE49-F238E27FC236}">
                  <a16:creationId xmlns:a16="http://schemas.microsoft.com/office/drawing/2014/main" id="{3B1AD41A-130B-48AF-A6EA-3248E4912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101026" y="2936913"/>
              <a:ext cx="1355258" cy="1016444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60" name="!!osc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5B48E31C-91D3-474B-B2F5-41F6B52A99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7421204" y="2935196"/>
              <a:ext cx="1355259" cy="1016444"/>
            </a:xfrm>
            <a:prstGeom prst="rect">
              <a:avLst/>
            </a:prstGeom>
            <a:effectLst>
              <a:softEdge rad="25400"/>
            </a:effectLst>
          </p:spPr>
        </p:pic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6DD50E8-4C39-4F81-A53A-73394B3BBD9E}"/>
                </a:ext>
              </a:extLst>
            </p:cNvPr>
            <p:cNvSpPr/>
            <p:nvPr/>
          </p:nvSpPr>
          <p:spPr bwMode="auto">
            <a:xfrm>
              <a:off x="5971032" y="2885916"/>
              <a:ext cx="2944367" cy="2348637"/>
            </a:xfrm>
            <a:prstGeom prst="rect">
              <a:avLst/>
            </a:prstGeom>
            <a:noFill/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109" charset="0"/>
              </a:endParaRPr>
            </a:p>
          </p:txBody>
        </p:sp>
        <p:pic>
          <p:nvPicPr>
            <p:cNvPr id="62" name="Picture 61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D2B10CB7-31CC-487C-B61A-BA2D317AE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6101026" y="3951640"/>
              <a:ext cx="1355259" cy="1016444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63" name="Picture 62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FE662300-E319-44D8-8FE3-F511838240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7456284" y="3949922"/>
              <a:ext cx="1355260" cy="1016445"/>
            </a:xfrm>
            <a:prstGeom prst="rect">
              <a:avLst/>
            </a:prstGeom>
            <a:effectLst>
              <a:softEdge rad="25400"/>
            </a:effectLst>
          </p:spPr>
        </p:pic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0A0D7E1-6CD6-462A-975E-8290DC38F790}"/>
                </a:ext>
              </a:extLst>
            </p:cNvPr>
            <p:cNvSpPr txBox="1"/>
            <p:nvPr/>
          </p:nvSpPr>
          <p:spPr>
            <a:xfrm>
              <a:off x="6425645" y="4940251"/>
              <a:ext cx="2061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+mn-lt"/>
                </a:rPr>
                <a:t>Enhancement FCNN</a:t>
              </a: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9653AE0-6C2B-46FB-B005-18044983C8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3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13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1266"/>
    </mc:Choice>
    <mc:Fallback xmlns="">
      <p:transition advTm="11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Radar Musical Instrument - A Spatiotemporal Real-Time mmWave Sensor for Contactless Human-Computer Interaction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201168" y="1243584"/>
            <a:ext cx="5693605" cy="4235067"/>
          </a:xfrm>
        </p:spPr>
        <p:txBody>
          <a:bodyPr/>
          <a:lstStyle/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OBJECTIVE: </a:t>
            </a:r>
            <a:r>
              <a:rPr lang="en-US" sz="1600" dirty="0"/>
              <a:t>Design non-contact musical interface using mmWave sensors and novel computer vision algorithms.</a:t>
            </a:r>
            <a:endParaRPr lang="en-US" sz="1600" dirty="0">
              <a:cs typeface="Arial" pitchFamily="34" charset="0"/>
            </a:endParaRPr>
          </a:p>
          <a:p>
            <a:pPr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APPROACH: </a:t>
            </a:r>
            <a:r>
              <a:rPr lang="en-US" sz="1600" dirty="0"/>
              <a:t>Develop real-time spatiotemporal signal processing chain utilizing novel machine learning and computer vision algorithms to extract spatial and temporal features of the musician’s hand from the radar beat signal.</a:t>
            </a:r>
            <a:endParaRPr lang="en-US" sz="1600" b="1" dirty="0">
              <a:solidFill>
                <a:schemeClr val="tx2"/>
              </a:solidFill>
              <a:cs typeface="Arial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Mapping location and movement to music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cs typeface="Arial" pitchFamily="34" charset="0"/>
              </a:rPr>
              <a:t>Range, cross-range oscillation rate, Doppler velocity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Super-resolution FCNN improves localization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Novel Doppler-corroborated particle filter algorithm increases tracking performance</a:t>
            </a:r>
          </a:p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RESULTS: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>
                <a:cs typeface="Arial" pitchFamily="34" charset="0"/>
              </a:rPr>
              <a:t>High-throughput feature extraction, deep-learning enhancement, and robust tracking algorithms enable acute control of the Radar Musical Instrument and demonstrate the proficiency of mmWave technology for hand gesture tracking.</a:t>
            </a:r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37B585F-2A13-4757-A319-412E8D3292A3}"/>
              </a:ext>
            </a:extLst>
          </p:cNvPr>
          <p:cNvGrpSpPr/>
          <p:nvPr/>
        </p:nvGrpSpPr>
        <p:grpSpPr>
          <a:xfrm>
            <a:off x="5894773" y="1348523"/>
            <a:ext cx="2893346" cy="1425009"/>
            <a:chOff x="4768818" y="913261"/>
            <a:chExt cx="3657881" cy="1425009"/>
          </a:xfrm>
        </p:grpSpPr>
        <p:pic>
          <p:nvPicPr>
            <p:cNvPr id="10" name="Picture 9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37D37C6E-6C2E-4739-8B43-3CA7E6DE4D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r="23476"/>
            <a:stretch/>
          </p:blipFill>
          <p:spPr>
            <a:xfrm>
              <a:off x="4768818" y="1226271"/>
              <a:ext cx="800936" cy="853590"/>
            </a:xfrm>
            <a:prstGeom prst="rect">
              <a:avLst/>
            </a:prstGeom>
            <a:effectLst>
              <a:softEdge rad="12700"/>
            </a:effectLst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A4490BC-7185-4E27-8D21-D62B6C528B6B}"/>
                </a:ext>
              </a:extLst>
            </p:cNvPr>
            <p:cNvSpPr/>
            <p:nvPr/>
          </p:nvSpPr>
          <p:spPr>
            <a:xfrm rot="20105172">
              <a:off x="5703548" y="120855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2A3A65B-451D-42A2-9664-6C057FE9E850}"/>
                </a:ext>
              </a:extLst>
            </p:cNvPr>
            <p:cNvGrpSpPr/>
            <p:nvPr/>
          </p:nvGrpSpPr>
          <p:grpSpPr>
            <a:xfrm>
              <a:off x="7625763" y="913261"/>
              <a:ext cx="800936" cy="751033"/>
              <a:chOff x="6833011" y="968945"/>
              <a:chExt cx="1791991" cy="1913432"/>
            </a:xfrm>
          </p:grpSpPr>
          <p:pic>
            <p:nvPicPr>
              <p:cNvPr id="21" name="Picture 20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7F2648C2-3B38-4379-9C9A-6E8450CDF2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47925" y="968945"/>
                <a:ext cx="803044" cy="1070725"/>
              </a:xfrm>
              <a:prstGeom prst="rect">
                <a:avLst/>
              </a:prstGeom>
            </p:spPr>
          </p:pic>
          <p:pic>
            <p:nvPicPr>
              <p:cNvPr id="22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6D73A5A5-700A-42CE-8859-D4C0128021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833011" y="1347985"/>
                <a:ext cx="1791991" cy="1534392"/>
              </a:xfrm>
              <a:prstGeom prst="rect">
                <a:avLst/>
              </a:prstGeom>
            </p:spPr>
          </p:pic>
        </p:grpSp>
        <p:pic>
          <p:nvPicPr>
            <p:cNvPr id="13" name="Picture 6" descr="photo of black digital audio mixer">
              <a:extLst>
                <a:ext uri="{FF2B5EF4-FFF2-40B4-BE49-F238E27FC236}">
                  <a16:creationId xmlns:a16="http://schemas.microsoft.com/office/drawing/2014/main" id="{99A69EBC-D1BF-45A7-9923-84E0B0EC46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2755" y="1755866"/>
              <a:ext cx="803944" cy="512954"/>
            </a:xfrm>
            <a:prstGeom prst="rect">
              <a:avLst/>
            </a:prstGeom>
            <a:noFill/>
            <a:effectLst>
              <a:softEdge rad="127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6D62EA2-78FD-4B16-8FB7-09F9024ED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3395" t="10794" r="10975" b="10748"/>
            <a:stretch/>
          </p:blipFill>
          <p:spPr>
            <a:xfrm>
              <a:off x="6237071" y="940457"/>
              <a:ext cx="680427" cy="52941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B18E2AE-5B9A-401D-9225-04735FF10C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34414" b="30641"/>
            <a:stretch/>
          </p:blipFill>
          <p:spPr>
            <a:xfrm>
              <a:off x="6186072" y="1577493"/>
              <a:ext cx="787076" cy="22071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3D4023C-DA6D-4F88-9525-442BC4392E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3914" t="9477" r="10033" b="13723"/>
            <a:stretch/>
          </p:blipFill>
          <p:spPr>
            <a:xfrm>
              <a:off x="6237071" y="1825316"/>
              <a:ext cx="677405" cy="512954"/>
            </a:xfrm>
            <a:prstGeom prst="rect">
              <a:avLst/>
            </a:prstGeom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698E3120-1EB8-483F-B827-D9988C4FE2F9}"/>
                </a:ext>
              </a:extLst>
            </p:cNvPr>
            <p:cNvSpPr/>
            <p:nvPr/>
          </p:nvSpPr>
          <p:spPr>
            <a:xfrm>
              <a:off x="5696063" y="1568659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91F27DB3-802F-4AAE-836F-7BD1035F0F95}"/>
                </a:ext>
              </a:extLst>
            </p:cNvPr>
            <p:cNvSpPr/>
            <p:nvPr/>
          </p:nvSpPr>
          <p:spPr>
            <a:xfrm rot="1894792">
              <a:off x="5698242" y="1927671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1DAAA644-FB4E-47F9-8520-32AFA885104C}"/>
                </a:ext>
              </a:extLst>
            </p:cNvPr>
            <p:cNvSpPr/>
            <p:nvPr/>
          </p:nvSpPr>
          <p:spPr>
            <a:xfrm>
              <a:off x="7081747" y="123039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462BF4E8-8D20-4DDD-A89F-3658CD83AAE2}"/>
                </a:ext>
              </a:extLst>
            </p:cNvPr>
            <p:cNvSpPr/>
            <p:nvPr/>
          </p:nvSpPr>
          <p:spPr>
            <a:xfrm>
              <a:off x="7081747" y="1860153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175EC45-3FD5-4863-B852-5122B44AAD7D}"/>
              </a:ext>
            </a:extLst>
          </p:cNvPr>
          <p:cNvGrpSpPr/>
          <p:nvPr/>
        </p:nvGrpSpPr>
        <p:grpSpPr>
          <a:xfrm>
            <a:off x="5971032" y="2885916"/>
            <a:ext cx="2944367" cy="2348637"/>
            <a:chOff x="5971032" y="2885916"/>
            <a:chExt cx="2944367" cy="2348637"/>
          </a:xfrm>
        </p:grpSpPr>
        <p:pic>
          <p:nvPicPr>
            <p:cNvPr id="24" name="!!osc">
              <a:extLst>
                <a:ext uri="{FF2B5EF4-FFF2-40B4-BE49-F238E27FC236}">
                  <a16:creationId xmlns:a16="http://schemas.microsoft.com/office/drawing/2014/main" id="{5CB27DCC-FDAA-4B59-8F12-423458110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101026" y="2936913"/>
              <a:ext cx="1355258" cy="1016444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25" name="!!osc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F75E850C-BAD4-4B09-B1C3-BC2476AB5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421204" y="2935196"/>
              <a:ext cx="1355259" cy="1016444"/>
            </a:xfrm>
            <a:prstGeom prst="rect">
              <a:avLst/>
            </a:prstGeom>
            <a:effectLst>
              <a:softEdge rad="25400"/>
            </a:effec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6B37EA9-64B1-46A2-8ECA-AA4F91BD17FC}"/>
                </a:ext>
              </a:extLst>
            </p:cNvPr>
            <p:cNvSpPr/>
            <p:nvPr/>
          </p:nvSpPr>
          <p:spPr bwMode="auto">
            <a:xfrm>
              <a:off x="5971032" y="2885916"/>
              <a:ext cx="2944367" cy="2348637"/>
            </a:xfrm>
            <a:prstGeom prst="rect">
              <a:avLst/>
            </a:prstGeom>
            <a:noFill/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109" charset="0"/>
              </a:endParaRPr>
            </a:p>
          </p:txBody>
        </p:sp>
        <p:pic>
          <p:nvPicPr>
            <p:cNvPr id="31" name="Picture 30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0A0B1482-FF25-4475-919A-D214D0E3F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101026" y="3951640"/>
              <a:ext cx="1355259" cy="1016444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32" name="Picture 31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BCD39D1E-616E-4F66-98C8-42F4D0A6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456284" y="3949922"/>
              <a:ext cx="1355260" cy="1016445"/>
            </a:xfrm>
            <a:prstGeom prst="rect">
              <a:avLst/>
            </a:prstGeom>
            <a:effectLst>
              <a:softEdge rad="25400"/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7A9B77B-FB58-4244-BCE2-C7B22593124C}"/>
                </a:ext>
              </a:extLst>
            </p:cNvPr>
            <p:cNvSpPr txBox="1"/>
            <p:nvPr/>
          </p:nvSpPr>
          <p:spPr>
            <a:xfrm>
              <a:off x="6425645" y="4940251"/>
              <a:ext cx="2061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+mn-lt"/>
                </a:rPr>
                <a:t>Enhancement FCNN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6645244-0E98-4332-A665-BCC4718F8AA9}"/>
              </a:ext>
            </a:extLst>
          </p:cNvPr>
          <p:cNvGrpSpPr/>
          <p:nvPr/>
        </p:nvGrpSpPr>
        <p:grpSpPr>
          <a:xfrm>
            <a:off x="9323832" y="5346937"/>
            <a:ext cx="2944367" cy="1332626"/>
            <a:chOff x="5971032" y="5346937"/>
            <a:chExt cx="2944367" cy="1332626"/>
          </a:xfrm>
        </p:grpSpPr>
        <p:sp>
          <p:nvSpPr>
            <p:cNvPr id="87" name="TextBox 86"/>
            <p:cNvSpPr txBox="1"/>
            <p:nvPr/>
          </p:nvSpPr>
          <p:spPr>
            <a:xfrm>
              <a:off x="5971032" y="535765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pic>
          <p:nvPicPr>
            <p:cNvPr id="26" name="Picture 25" descr="A close up of a map&#10;&#10;Description automatically generated">
              <a:extLst>
                <a:ext uri="{FF2B5EF4-FFF2-40B4-BE49-F238E27FC236}">
                  <a16:creationId xmlns:a16="http://schemas.microsoft.com/office/drawing/2014/main" id="{A6A6E6F0-2EAD-4556-A641-4E5C63CB4D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r="50050" b="49993"/>
            <a:stretch/>
          </p:blipFill>
          <p:spPr>
            <a:xfrm>
              <a:off x="7498630" y="5391950"/>
              <a:ext cx="1277833" cy="1064429"/>
            </a:xfrm>
            <a:prstGeom prst="rect">
              <a:avLst/>
            </a:prstGeom>
          </p:spPr>
        </p:pic>
        <p:pic>
          <p:nvPicPr>
            <p:cNvPr id="27" name="Picture 26" descr="A close up of a map&#10;&#10;Description automatically generated">
              <a:extLst>
                <a:ext uri="{FF2B5EF4-FFF2-40B4-BE49-F238E27FC236}">
                  <a16:creationId xmlns:a16="http://schemas.microsoft.com/office/drawing/2014/main" id="{73DCA118-93A0-4651-96F4-A6D2C78FD0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r="50150" b="49630"/>
            <a:stretch/>
          </p:blipFill>
          <p:spPr>
            <a:xfrm>
              <a:off x="6120062" y="5389280"/>
              <a:ext cx="1277833" cy="1067099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06FAA08-1873-4192-83A5-45617529FBA0}"/>
                </a:ext>
              </a:extLst>
            </p:cNvPr>
            <p:cNvSpPr/>
            <p:nvPr/>
          </p:nvSpPr>
          <p:spPr bwMode="auto">
            <a:xfrm>
              <a:off x="5971032" y="5346937"/>
              <a:ext cx="2944367" cy="1332625"/>
            </a:xfrm>
            <a:prstGeom prst="rect">
              <a:avLst/>
            </a:prstGeom>
            <a:noFill/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109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3C4B767-5D3E-417C-A990-69D93BB9D398}"/>
                </a:ext>
              </a:extLst>
            </p:cNvPr>
            <p:cNvSpPr txBox="1"/>
            <p:nvPr/>
          </p:nvSpPr>
          <p:spPr>
            <a:xfrm>
              <a:off x="6367257" y="6402564"/>
              <a:ext cx="2061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+mn-lt"/>
                </a:rPr>
                <a:t>Particle Filter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D66BDC3-1E91-4C72-91E9-A04537C3921A}"/>
              </a:ext>
            </a:extLst>
          </p:cNvPr>
          <p:cNvGrpSpPr/>
          <p:nvPr/>
        </p:nvGrpSpPr>
        <p:grpSpPr>
          <a:xfrm>
            <a:off x="908211" y="5461629"/>
            <a:ext cx="2094762" cy="1335327"/>
            <a:chOff x="905635" y="5424878"/>
            <a:chExt cx="2094762" cy="1335327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3AC52B9-E1A3-40C4-B7E1-E5A56F6AFC6C}"/>
                </a:ext>
              </a:extLst>
            </p:cNvPr>
            <p:cNvGrpSpPr/>
            <p:nvPr/>
          </p:nvGrpSpPr>
          <p:grpSpPr>
            <a:xfrm>
              <a:off x="905635" y="5424878"/>
              <a:ext cx="2094762" cy="809579"/>
              <a:chOff x="4456094" y="3435107"/>
              <a:chExt cx="3286591" cy="1167240"/>
            </a:xfrm>
          </p:grpSpPr>
          <p:pic>
            <p:nvPicPr>
              <p:cNvPr id="45" name="Picture 44" descr="A picture containing sitting, table, computer, desk&#10;&#10;Description automatically generated">
                <a:extLst>
                  <a:ext uri="{FF2B5EF4-FFF2-40B4-BE49-F238E27FC236}">
                    <a16:creationId xmlns:a16="http://schemas.microsoft.com/office/drawing/2014/main" id="{AEC7BCE4-CBF3-45B5-A86F-CA4958815B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9"/>
              <a:srcRect l="37759" r="23448"/>
              <a:stretch/>
            </p:blipFill>
            <p:spPr>
              <a:xfrm>
                <a:off x="4456094" y="3435109"/>
                <a:ext cx="804992" cy="1167237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6" name="Picture 45" descr="A picture containing computer, desk, sitting, table&#10;&#10;Description automatically generated">
                <a:extLst>
                  <a:ext uri="{FF2B5EF4-FFF2-40B4-BE49-F238E27FC236}">
                    <a16:creationId xmlns:a16="http://schemas.microsoft.com/office/drawing/2014/main" id="{1FD36567-B8A8-44C9-A1DC-F8F883BD1B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0"/>
              <a:srcRect l="37759" r="23448"/>
              <a:stretch/>
            </p:blipFill>
            <p:spPr>
              <a:xfrm>
                <a:off x="5696893" y="3435107"/>
                <a:ext cx="804992" cy="1167239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7" name="Picture 46" descr="A picture containing computer, computer, table&#10;&#10;Description automatically generated">
                <a:extLst>
                  <a:ext uri="{FF2B5EF4-FFF2-40B4-BE49-F238E27FC236}">
                    <a16:creationId xmlns:a16="http://schemas.microsoft.com/office/drawing/2014/main" id="{0AB51B8A-2071-4D5F-8AD9-643ACC9DA6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1"/>
              <a:srcRect l="37759" r="23448"/>
              <a:stretch/>
            </p:blipFill>
            <p:spPr>
              <a:xfrm>
                <a:off x="6937692" y="3435107"/>
                <a:ext cx="804993" cy="1167240"/>
              </a:xfrm>
              <a:prstGeom prst="rect">
                <a:avLst/>
              </a:prstGeom>
              <a:effectLst>
                <a:softEdge rad="12700"/>
              </a:effectLst>
            </p:spPr>
          </p:pic>
          <p:sp>
            <p:nvSpPr>
              <p:cNvPr id="48" name="Arrow: Left-Right 47">
                <a:extLst>
                  <a:ext uri="{FF2B5EF4-FFF2-40B4-BE49-F238E27FC236}">
                    <a16:creationId xmlns:a16="http://schemas.microsoft.com/office/drawing/2014/main" id="{B8BA7E9F-A076-4CDF-A6CB-256A8EEB700E}"/>
                  </a:ext>
                </a:extLst>
              </p:cNvPr>
              <p:cNvSpPr/>
              <p:nvPr/>
            </p:nvSpPr>
            <p:spPr>
              <a:xfrm>
                <a:off x="5161223" y="3935390"/>
                <a:ext cx="1876332" cy="403574"/>
              </a:xfrm>
              <a:prstGeom prst="leftRightArrow">
                <a:avLst/>
              </a:prstGeom>
              <a:gradFill>
                <a:gsLst>
                  <a:gs pos="0">
                    <a:schemeClr val="accent6"/>
                  </a:gs>
                  <a:gs pos="60000">
                    <a:schemeClr val="tx2"/>
                  </a:gs>
                </a:gsLst>
                <a:lin ang="27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sp>
          <p:nvSpPr>
            <p:cNvPr id="49" name="Arrow: Right 48">
              <a:extLst>
                <a:ext uri="{FF2B5EF4-FFF2-40B4-BE49-F238E27FC236}">
                  <a16:creationId xmlns:a16="http://schemas.microsoft.com/office/drawing/2014/main" id="{9ACA716D-347D-4B4E-B450-AE87FC3A7DA9}"/>
                </a:ext>
              </a:extLst>
            </p:cNvPr>
            <p:cNvSpPr/>
            <p:nvPr/>
          </p:nvSpPr>
          <p:spPr>
            <a:xfrm rot="5400000">
              <a:off x="1818153" y="6232892"/>
              <a:ext cx="268091" cy="271220"/>
            </a:xfrm>
            <a:prstGeom prst="rightArrow">
              <a:avLst/>
            </a:prstGeom>
            <a:gradFill>
              <a:gsLst>
                <a:gs pos="0">
                  <a:schemeClr val="accent6"/>
                </a:gs>
                <a:gs pos="60000">
                  <a:schemeClr val="tx2"/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/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⁡(2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d>
                          <m:dPr>
                            <m:ctrlP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100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</m:e>
                              <m:sub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𝒗</m:t>
                                </m:r>
                              </m:sub>
                            </m:sSub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900" b="1" dirty="0" err="1"/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blipFill>
                  <a:blip r:embed="rId22"/>
                  <a:stretch>
                    <a:fillRect b="-697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/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𝒗</m:t>
                            </m:r>
                          </m:sub>
                        </m:sSub>
                      </m:oMath>
                    </m:oMathPara>
                  </a14:m>
                  <a:endParaRPr lang="en-US" sz="1050" b="1" dirty="0" err="1"/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blipFill>
                  <a:blip r:embed="rId23"/>
                  <a:stretch>
                    <a:fillRect b="-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1450DB4-AD5A-4A1D-9A53-D3750068BE0C}"/>
              </a:ext>
            </a:extLst>
          </p:cNvPr>
          <p:cNvGrpSpPr/>
          <p:nvPr/>
        </p:nvGrpSpPr>
        <p:grpSpPr>
          <a:xfrm>
            <a:off x="3342136" y="5477034"/>
            <a:ext cx="1864047" cy="1103240"/>
            <a:chOff x="4439568" y="899124"/>
            <a:chExt cx="2733241" cy="1934846"/>
          </a:xfrm>
        </p:grpSpPr>
        <p:pic>
          <p:nvPicPr>
            <p:cNvPr id="53" name="Picture 52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B0BE9FCE-FE60-48BE-B72A-D41E96DE7B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t="2330" r="23476" b="-1"/>
            <a:stretch/>
          </p:blipFill>
          <p:spPr>
            <a:xfrm>
              <a:off x="5468962" y="1060415"/>
              <a:ext cx="1703847" cy="1773555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54" name="Picture 53" descr="A close up of a logo&#10;&#10;Description automatically generated">
              <a:extLst>
                <a:ext uri="{FF2B5EF4-FFF2-40B4-BE49-F238E27FC236}">
                  <a16:creationId xmlns:a16="http://schemas.microsoft.com/office/drawing/2014/main" id="{414C6713-10C7-4FAD-B555-80287CEA1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1371"/>
            <a:stretch/>
          </p:blipFill>
          <p:spPr>
            <a:xfrm>
              <a:off x="4439568" y="899124"/>
              <a:ext cx="2721365" cy="1534392"/>
            </a:xfrm>
            <a:prstGeom prst="rect">
              <a:avLst/>
            </a:prstGeom>
          </p:spPr>
        </p:pic>
      </p:grpSp>
      <p:pic>
        <p:nvPicPr>
          <p:cNvPr id="55" name="Picture 54">
            <a:extLst>
              <a:ext uri="{FF2B5EF4-FFF2-40B4-BE49-F238E27FC236}">
                <a16:creationId xmlns:a16="http://schemas.microsoft.com/office/drawing/2014/main" id="{0F665CD9-FDF1-4152-8254-134A71160C0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18977" y="7027677"/>
            <a:ext cx="1135583" cy="851551"/>
          </a:xfrm>
          <a:prstGeom prst="rect">
            <a:avLst/>
          </a:prstGeom>
        </p:spPr>
      </p:pic>
      <p:pic>
        <p:nvPicPr>
          <p:cNvPr id="56" name="Picture 2" descr="black audio mixer turned on with red lights">
            <a:extLst>
              <a:ext uri="{FF2B5EF4-FFF2-40B4-BE49-F238E27FC236}">
                <a16:creationId xmlns:a16="http://schemas.microsoft.com/office/drawing/2014/main" id="{DCBD406B-7544-4D61-A5D3-68116EB4C4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034" y="7027676"/>
            <a:ext cx="1276801" cy="85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4A22FE5-A9A0-4A58-9C19-7D3D32A451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02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9392"/>
    </mc:Choice>
    <mc:Fallback xmlns="">
      <p:transition advTm="49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Radar Musical Instrument - A Spatiotemporal Real-Time mmWave Sensor for Contactless Human-Computer Interaction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201168" y="1243584"/>
            <a:ext cx="5693605" cy="4235067"/>
          </a:xfrm>
        </p:spPr>
        <p:txBody>
          <a:bodyPr/>
          <a:lstStyle/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OBJECTIVE: </a:t>
            </a:r>
            <a:r>
              <a:rPr lang="en-US" sz="1600" dirty="0"/>
              <a:t>Design non-contact musical interface using mmWave sensors and novel computer vision algorithms.</a:t>
            </a:r>
            <a:endParaRPr lang="en-US" sz="1600" dirty="0">
              <a:cs typeface="Arial" pitchFamily="34" charset="0"/>
            </a:endParaRPr>
          </a:p>
          <a:p>
            <a:pPr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APPROACH: </a:t>
            </a:r>
            <a:r>
              <a:rPr lang="en-US" sz="1600" dirty="0"/>
              <a:t>Develop real-time spatiotemporal signal processing chain utilizing novel machine learning and computer vision algorithms to extract spatial and temporal features of the musician’s hand from the radar beat signal.</a:t>
            </a:r>
            <a:endParaRPr lang="en-US" sz="1600" b="1" dirty="0">
              <a:solidFill>
                <a:schemeClr val="tx2"/>
              </a:solidFill>
              <a:cs typeface="Arial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Mapping location and movement to music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cs typeface="Arial" pitchFamily="34" charset="0"/>
              </a:rPr>
              <a:t>Range, cross-range oscillation rate, Doppler velocity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Super-resolution FCNN improves localization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Novel Doppler-corroborated particle filter algorithm increases tracking performance</a:t>
            </a:r>
          </a:p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RESULTS: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>
                <a:cs typeface="Arial" pitchFamily="34" charset="0"/>
              </a:rPr>
              <a:t>High-throughput feature extraction, deep-learning enhancement, and robust tracking algorithms enable acute control of the Radar Musical Instrument and demonstrate the proficiency of mmWave technology for hand gesture tracking.</a:t>
            </a:r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37B585F-2A13-4757-A319-412E8D3292A3}"/>
              </a:ext>
            </a:extLst>
          </p:cNvPr>
          <p:cNvGrpSpPr/>
          <p:nvPr/>
        </p:nvGrpSpPr>
        <p:grpSpPr>
          <a:xfrm>
            <a:off x="5894773" y="1348523"/>
            <a:ext cx="2893346" cy="1425009"/>
            <a:chOff x="4768818" y="913261"/>
            <a:chExt cx="3657881" cy="1425009"/>
          </a:xfrm>
        </p:grpSpPr>
        <p:pic>
          <p:nvPicPr>
            <p:cNvPr id="10" name="Picture 9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37D37C6E-6C2E-4739-8B43-3CA7E6DE4D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23744" r="23476"/>
            <a:stretch/>
          </p:blipFill>
          <p:spPr>
            <a:xfrm>
              <a:off x="4768818" y="1226271"/>
              <a:ext cx="800936" cy="853590"/>
            </a:xfrm>
            <a:prstGeom prst="rect">
              <a:avLst/>
            </a:prstGeom>
            <a:effectLst>
              <a:softEdge rad="12700"/>
            </a:effectLst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A4490BC-7185-4E27-8D21-D62B6C528B6B}"/>
                </a:ext>
              </a:extLst>
            </p:cNvPr>
            <p:cNvSpPr/>
            <p:nvPr/>
          </p:nvSpPr>
          <p:spPr>
            <a:xfrm rot="20105172">
              <a:off x="5703548" y="120855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2A3A65B-451D-42A2-9664-6C057FE9E850}"/>
                </a:ext>
              </a:extLst>
            </p:cNvPr>
            <p:cNvGrpSpPr/>
            <p:nvPr/>
          </p:nvGrpSpPr>
          <p:grpSpPr>
            <a:xfrm>
              <a:off x="7625763" y="913261"/>
              <a:ext cx="800936" cy="751033"/>
              <a:chOff x="6833011" y="968945"/>
              <a:chExt cx="1791991" cy="1913432"/>
            </a:xfrm>
          </p:grpSpPr>
          <p:pic>
            <p:nvPicPr>
              <p:cNvPr id="21" name="Picture 20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7F2648C2-3B38-4379-9C9A-6E8450CDF2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47925" y="968945"/>
                <a:ext cx="803044" cy="1070725"/>
              </a:xfrm>
              <a:prstGeom prst="rect">
                <a:avLst/>
              </a:prstGeom>
            </p:spPr>
          </p:pic>
          <p:pic>
            <p:nvPicPr>
              <p:cNvPr id="22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6D73A5A5-700A-42CE-8859-D4C0128021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833011" y="1347985"/>
                <a:ext cx="1791991" cy="1534392"/>
              </a:xfrm>
              <a:prstGeom prst="rect">
                <a:avLst/>
              </a:prstGeom>
            </p:spPr>
          </p:pic>
        </p:grpSp>
        <p:pic>
          <p:nvPicPr>
            <p:cNvPr id="13" name="Picture 6" descr="photo of black digital audio mixer">
              <a:extLst>
                <a:ext uri="{FF2B5EF4-FFF2-40B4-BE49-F238E27FC236}">
                  <a16:creationId xmlns:a16="http://schemas.microsoft.com/office/drawing/2014/main" id="{99A69EBC-D1BF-45A7-9923-84E0B0EC46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2755" y="1755866"/>
              <a:ext cx="803944" cy="512954"/>
            </a:xfrm>
            <a:prstGeom prst="rect">
              <a:avLst/>
            </a:prstGeom>
            <a:noFill/>
            <a:effectLst>
              <a:softEdge rad="127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6D62EA2-78FD-4B16-8FB7-09F9024ED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3395" t="10794" r="10975" b="10748"/>
            <a:stretch/>
          </p:blipFill>
          <p:spPr>
            <a:xfrm>
              <a:off x="6237071" y="940457"/>
              <a:ext cx="680427" cy="52941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B18E2AE-5B9A-401D-9225-04735FF10C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t="34414" b="30641"/>
            <a:stretch/>
          </p:blipFill>
          <p:spPr>
            <a:xfrm>
              <a:off x="6186072" y="1577493"/>
              <a:ext cx="787076" cy="22071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3D4023C-DA6D-4F88-9525-442BC4392E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13914" t="9477" r="10033" b="13723"/>
            <a:stretch/>
          </p:blipFill>
          <p:spPr>
            <a:xfrm>
              <a:off x="6237071" y="1825316"/>
              <a:ext cx="677405" cy="512954"/>
            </a:xfrm>
            <a:prstGeom prst="rect">
              <a:avLst/>
            </a:prstGeom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698E3120-1EB8-483F-B827-D9988C4FE2F9}"/>
                </a:ext>
              </a:extLst>
            </p:cNvPr>
            <p:cNvSpPr/>
            <p:nvPr/>
          </p:nvSpPr>
          <p:spPr>
            <a:xfrm>
              <a:off x="5696063" y="1568659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91F27DB3-802F-4AAE-836F-7BD1035F0F95}"/>
                </a:ext>
              </a:extLst>
            </p:cNvPr>
            <p:cNvSpPr/>
            <p:nvPr/>
          </p:nvSpPr>
          <p:spPr>
            <a:xfrm rot="1894792">
              <a:off x="5698242" y="1927671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1DAAA644-FB4E-47F9-8520-32AFA885104C}"/>
                </a:ext>
              </a:extLst>
            </p:cNvPr>
            <p:cNvSpPr/>
            <p:nvPr/>
          </p:nvSpPr>
          <p:spPr>
            <a:xfrm>
              <a:off x="7081747" y="123039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462BF4E8-8D20-4DDD-A89F-3658CD83AAE2}"/>
                </a:ext>
              </a:extLst>
            </p:cNvPr>
            <p:cNvSpPr/>
            <p:nvPr/>
          </p:nvSpPr>
          <p:spPr>
            <a:xfrm>
              <a:off x="7081747" y="1860153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175EC45-3FD5-4863-B852-5122B44AAD7D}"/>
              </a:ext>
            </a:extLst>
          </p:cNvPr>
          <p:cNvGrpSpPr/>
          <p:nvPr/>
        </p:nvGrpSpPr>
        <p:grpSpPr>
          <a:xfrm>
            <a:off x="5971032" y="2885916"/>
            <a:ext cx="2944367" cy="2348637"/>
            <a:chOff x="5971032" y="2885916"/>
            <a:chExt cx="2944367" cy="2348637"/>
          </a:xfrm>
        </p:grpSpPr>
        <p:pic>
          <p:nvPicPr>
            <p:cNvPr id="24" name="!!osc">
              <a:extLst>
                <a:ext uri="{FF2B5EF4-FFF2-40B4-BE49-F238E27FC236}">
                  <a16:creationId xmlns:a16="http://schemas.microsoft.com/office/drawing/2014/main" id="{5CB27DCC-FDAA-4B59-8F12-423458110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101026" y="2936913"/>
              <a:ext cx="1355258" cy="1016444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25" name="!!osc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F75E850C-BAD4-4B09-B1C3-BC2476AB5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421204" y="2935196"/>
              <a:ext cx="1355259" cy="1016444"/>
            </a:xfrm>
            <a:prstGeom prst="rect">
              <a:avLst/>
            </a:prstGeom>
            <a:effectLst>
              <a:softEdge rad="25400"/>
            </a:effec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6B37EA9-64B1-46A2-8ECA-AA4F91BD17FC}"/>
                </a:ext>
              </a:extLst>
            </p:cNvPr>
            <p:cNvSpPr/>
            <p:nvPr/>
          </p:nvSpPr>
          <p:spPr bwMode="auto">
            <a:xfrm>
              <a:off x="5971032" y="2885916"/>
              <a:ext cx="2944367" cy="2348637"/>
            </a:xfrm>
            <a:prstGeom prst="rect">
              <a:avLst/>
            </a:prstGeom>
            <a:noFill/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109" charset="0"/>
              </a:endParaRPr>
            </a:p>
          </p:txBody>
        </p:sp>
        <p:pic>
          <p:nvPicPr>
            <p:cNvPr id="31" name="Picture 30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0A0B1482-FF25-4475-919A-D214D0E3F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6101026" y="3951640"/>
              <a:ext cx="1355259" cy="1016444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32" name="Picture 31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BCD39D1E-616E-4F66-98C8-42F4D0A6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7456284" y="3949922"/>
              <a:ext cx="1355260" cy="1016445"/>
            </a:xfrm>
            <a:prstGeom prst="rect">
              <a:avLst/>
            </a:prstGeom>
            <a:effectLst>
              <a:softEdge rad="25400"/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7A9B77B-FB58-4244-BCE2-C7B22593124C}"/>
                </a:ext>
              </a:extLst>
            </p:cNvPr>
            <p:cNvSpPr txBox="1"/>
            <p:nvPr/>
          </p:nvSpPr>
          <p:spPr>
            <a:xfrm>
              <a:off x="6425645" y="4940251"/>
              <a:ext cx="2061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+mn-lt"/>
                </a:rPr>
                <a:t>Enhancement FCNN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6645244-0E98-4332-A665-BCC4718F8AA9}"/>
              </a:ext>
            </a:extLst>
          </p:cNvPr>
          <p:cNvGrpSpPr/>
          <p:nvPr/>
        </p:nvGrpSpPr>
        <p:grpSpPr>
          <a:xfrm>
            <a:off x="5971032" y="5346937"/>
            <a:ext cx="2944367" cy="1332626"/>
            <a:chOff x="5971032" y="5346937"/>
            <a:chExt cx="2944367" cy="1332626"/>
          </a:xfrm>
        </p:grpSpPr>
        <p:sp>
          <p:nvSpPr>
            <p:cNvPr id="87" name="TextBox 86"/>
            <p:cNvSpPr txBox="1"/>
            <p:nvPr/>
          </p:nvSpPr>
          <p:spPr>
            <a:xfrm>
              <a:off x="5971032" y="535765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pic>
          <p:nvPicPr>
            <p:cNvPr id="26" name="Picture 25" descr="A close up of a map&#10;&#10;Description automatically generated">
              <a:extLst>
                <a:ext uri="{FF2B5EF4-FFF2-40B4-BE49-F238E27FC236}">
                  <a16:creationId xmlns:a16="http://schemas.microsoft.com/office/drawing/2014/main" id="{A6A6E6F0-2EAD-4556-A641-4E5C63CB4D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r="50050" b="49993"/>
            <a:stretch/>
          </p:blipFill>
          <p:spPr>
            <a:xfrm>
              <a:off x="7498630" y="5391950"/>
              <a:ext cx="1277833" cy="1064429"/>
            </a:xfrm>
            <a:prstGeom prst="rect">
              <a:avLst/>
            </a:prstGeom>
          </p:spPr>
        </p:pic>
        <p:pic>
          <p:nvPicPr>
            <p:cNvPr id="27" name="Picture 26" descr="A close up of a map&#10;&#10;Description automatically generated">
              <a:extLst>
                <a:ext uri="{FF2B5EF4-FFF2-40B4-BE49-F238E27FC236}">
                  <a16:creationId xmlns:a16="http://schemas.microsoft.com/office/drawing/2014/main" id="{73DCA118-93A0-4651-96F4-A6D2C78FD0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r="50150" b="49630"/>
            <a:stretch/>
          </p:blipFill>
          <p:spPr>
            <a:xfrm>
              <a:off x="6120062" y="5389280"/>
              <a:ext cx="1277833" cy="1067099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06FAA08-1873-4192-83A5-45617529FBA0}"/>
                </a:ext>
              </a:extLst>
            </p:cNvPr>
            <p:cNvSpPr/>
            <p:nvPr/>
          </p:nvSpPr>
          <p:spPr bwMode="auto">
            <a:xfrm>
              <a:off x="5971032" y="5346937"/>
              <a:ext cx="2944367" cy="1332625"/>
            </a:xfrm>
            <a:prstGeom prst="rect">
              <a:avLst/>
            </a:prstGeom>
            <a:noFill/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109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3C4B767-5D3E-417C-A990-69D93BB9D398}"/>
                </a:ext>
              </a:extLst>
            </p:cNvPr>
            <p:cNvSpPr txBox="1"/>
            <p:nvPr/>
          </p:nvSpPr>
          <p:spPr>
            <a:xfrm>
              <a:off x="6367257" y="6402564"/>
              <a:ext cx="2061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+mn-lt"/>
                </a:rPr>
                <a:t>Particle Filter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D66BDC3-1E91-4C72-91E9-A04537C3921A}"/>
              </a:ext>
            </a:extLst>
          </p:cNvPr>
          <p:cNvGrpSpPr/>
          <p:nvPr/>
        </p:nvGrpSpPr>
        <p:grpSpPr>
          <a:xfrm>
            <a:off x="908211" y="5461629"/>
            <a:ext cx="2094762" cy="1335327"/>
            <a:chOff x="905635" y="5424878"/>
            <a:chExt cx="2094762" cy="1335327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3AC52B9-E1A3-40C4-B7E1-E5A56F6AFC6C}"/>
                </a:ext>
              </a:extLst>
            </p:cNvPr>
            <p:cNvGrpSpPr/>
            <p:nvPr/>
          </p:nvGrpSpPr>
          <p:grpSpPr>
            <a:xfrm>
              <a:off x="905635" y="5424878"/>
              <a:ext cx="2094762" cy="809579"/>
              <a:chOff x="4456094" y="3435107"/>
              <a:chExt cx="3286591" cy="1167240"/>
            </a:xfrm>
          </p:grpSpPr>
          <p:pic>
            <p:nvPicPr>
              <p:cNvPr id="45" name="Picture 44" descr="A picture containing sitting, table, computer, desk&#10;&#10;Description automatically generated">
                <a:extLst>
                  <a:ext uri="{FF2B5EF4-FFF2-40B4-BE49-F238E27FC236}">
                    <a16:creationId xmlns:a16="http://schemas.microsoft.com/office/drawing/2014/main" id="{AEC7BCE4-CBF3-45B5-A86F-CA4958815B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1"/>
              <a:srcRect l="37759" r="23448"/>
              <a:stretch/>
            </p:blipFill>
            <p:spPr>
              <a:xfrm>
                <a:off x="4456094" y="3435109"/>
                <a:ext cx="804992" cy="1167237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6" name="Picture 45" descr="A picture containing computer, desk, sitting, table&#10;&#10;Description automatically generated">
                <a:extLst>
                  <a:ext uri="{FF2B5EF4-FFF2-40B4-BE49-F238E27FC236}">
                    <a16:creationId xmlns:a16="http://schemas.microsoft.com/office/drawing/2014/main" id="{1FD36567-B8A8-44C9-A1DC-F8F883BD1B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2"/>
              <a:srcRect l="37759" r="23448"/>
              <a:stretch/>
            </p:blipFill>
            <p:spPr>
              <a:xfrm>
                <a:off x="5696893" y="3435107"/>
                <a:ext cx="804992" cy="1167239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7" name="Picture 46" descr="A picture containing computer, computer, table&#10;&#10;Description automatically generated">
                <a:extLst>
                  <a:ext uri="{FF2B5EF4-FFF2-40B4-BE49-F238E27FC236}">
                    <a16:creationId xmlns:a16="http://schemas.microsoft.com/office/drawing/2014/main" id="{0AB51B8A-2071-4D5F-8AD9-643ACC9DA6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3"/>
              <a:srcRect l="37759" r="23448"/>
              <a:stretch/>
            </p:blipFill>
            <p:spPr>
              <a:xfrm>
                <a:off x="6937692" y="3435107"/>
                <a:ext cx="804993" cy="1167240"/>
              </a:xfrm>
              <a:prstGeom prst="rect">
                <a:avLst/>
              </a:prstGeom>
              <a:effectLst>
                <a:softEdge rad="12700"/>
              </a:effectLst>
            </p:spPr>
          </p:pic>
          <p:sp>
            <p:nvSpPr>
              <p:cNvPr id="48" name="Arrow: Left-Right 47">
                <a:extLst>
                  <a:ext uri="{FF2B5EF4-FFF2-40B4-BE49-F238E27FC236}">
                    <a16:creationId xmlns:a16="http://schemas.microsoft.com/office/drawing/2014/main" id="{B8BA7E9F-A076-4CDF-A6CB-256A8EEB700E}"/>
                  </a:ext>
                </a:extLst>
              </p:cNvPr>
              <p:cNvSpPr/>
              <p:nvPr/>
            </p:nvSpPr>
            <p:spPr>
              <a:xfrm>
                <a:off x="5161223" y="3935390"/>
                <a:ext cx="1876332" cy="403574"/>
              </a:xfrm>
              <a:prstGeom prst="leftRightArrow">
                <a:avLst/>
              </a:prstGeom>
              <a:gradFill>
                <a:gsLst>
                  <a:gs pos="0">
                    <a:schemeClr val="accent6"/>
                  </a:gs>
                  <a:gs pos="60000">
                    <a:schemeClr val="tx2"/>
                  </a:gs>
                </a:gsLst>
                <a:lin ang="27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sp>
          <p:nvSpPr>
            <p:cNvPr id="49" name="Arrow: Right 48">
              <a:extLst>
                <a:ext uri="{FF2B5EF4-FFF2-40B4-BE49-F238E27FC236}">
                  <a16:creationId xmlns:a16="http://schemas.microsoft.com/office/drawing/2014/main" id="{9ACA716D-347D-4B4E-B450-AE87FC3A7DA9}"/>
                </a:ext>
              </a:extLst>
            </p:cNvPr>
            <p:cNvSpPr/>
            <p:nvPr/>
          </p:nvSpPr>
          <p:spPr>
            <a:xfrm rot="5400000">
              <a:off x="1818153" y="6232892"/>
              <a:ext cx="268091" cy="271220"/>
            </a:xfrm>
            <a:prstGeom prst="rightArrow">
              <a:avLst/>
            </a:prstGeom>
            <a:gradFill>
              <a:gsLst>
                <a:gs pos="0">
                  <a:schemeClr val="accent6"/>
                </a:gs>
                <a:gs pos="60000">
                  <a:schemeClr val="tx2"/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/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⁡(2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d>
                          <m:dPr>
                            <m:ctrlP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100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</m:e>
                              <m:sub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𝒗</m:t>
                                </m:r>
                              </m:sub>
                            </m:sSub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900" b="1" dirty="0" err="1"/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blipFill>
                  <a:blip r:embed="rId24"/>
                  <a:stretch>
                    <a:fillRect b="-697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/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𝒗</m:t>
                            </m:r>
                          </m:sub>
                        </m:sSub>
                      </m:oMath>
                    </m:oMathPara>
                  </a14:m>
                  <a:endParaRPr lang="en-US" sz="1050" b="1" dirty="0" err="1"/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blipFill>
                  <a:blip r:embed="rId25"/>
                  <a:stretch>
                    <a:fillRect b="-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1450DB4-AD5A-4A1D-9A53-D3750068BE0C}"/>
              </a:ext>
            </a:extLst>
          </p:cNvPr>
          <p:cNvGrpSpPr/>
          <p:nvPr/>
        </p:nvGrpSpPr>
        <p:grpSpPr>
          <a:xfrm>
            <a:off x="3342136" y="5477034"/>
            <a:ext cx="1864047" cy="1103240"/>
            <a:chOff x="4439568" y="899124"/>
            <a:chExt cx="2733241" cy="1934846"/>
          </a:xfrm>
        </p:grpSpPr>
        <p:pic>
          <p:nvPicPr>
            <p:cNvPr id="53" name="Picture 52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B0BE9FCE-FE60-48BE-B72A-D41E96DE7B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23744" t="2330" r="23476" b="-1"/>
            <a:stretch/>
          </p:blipFill>
          <p:spPr>
            <a:xfrm>
              <a:off x="5468962" y="1060415"/>
              <a:ext cx="1703847" cy="1773555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54" name="Picture 53" descr="A close up of a logo&#10;&#10;Description automatically generated">
              <a:extLst>
                <a:ext uri="{FF2B5EF4-FFF2-40B4-BE49-F238E27FC236}">
                  <a16:creationId xmlns:a16="http://schemas.microsoft.com/office/drawing/2014/main" id="{414C6713-10C7-4FAD-B555-80287CEA1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r="1371"/>
            <a:stretch/>
          </p:blipFill>
          <p:spPr>
            <a:xfrm>
              <a:off x="4439568" y="899124"/>
              <a:ext cx="2721365" cy="1534392"/>
            </a:xfrm>
            <a:prstGeom prst="rect">
              <a:avLst/>
            </a:prstGeom>
          </p:spPr>
        </p:pic>
      </p:grpSp>
      <p:pic>
        <p:nvPicPr>
          <p:cNvPr id="57" name="Radar Musical Instrument 3">
            <a:hlinkClick r:id="" action="ppaction://media"/>
            <a:extLst>
              <a:ext uri="{FF2B5EF4-FFF2-40B4-BE49-F238E27FC236}">
                <a16:creationId xmlns:a16="http://schemas.microsoft.com/office/drawing/2014/main" id="{7D181B9B-143F-4914-91A1-0AF112C548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6"/>
          <a:stretch>
            <a:fillRect/>
          </a:stretch>
        </p:blipFill>
        <p:spPr bwMode="auto">
          <a:xfrm>
            <a:off x="666271" y="6992186"/>
            <a:ext cx="7923463" cy="44565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F00C03B-4BEF-4BD9-9DD9-1913035A998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7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3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4572"/>
    </mc:Choice>
    <mc:Fallback xmlns="">
      <p:transition advTm="44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7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Radar Musical Instrument - A Spatiotemporal Real-Time mmWave Sensor for Contactless Human-Computer Interaction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-5757672" y="-3168489"/>
            <a:ext cx="5693605" cy="4235067"/>
          </a:xfrm>
        </p:spPr>
        <p:txBody>
          <a:bodyPr/>
          <a:lstStyle/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OBJECTIVE: </a:t>
            </a:r>
            <a:r>
              <a:rPr lang="en-US" sz="1600" dirty="0"/>
              <a:t>Design non-contact musical interface using mmWave sensors and novel computer vision algorithms.</a:t>
            </a:r>
            <a:endParaRPr lang="en-US" sz="1600" dirty="0">
              <a:cs typeface="Arial" pitchFamily="34" charset="0"/>
            </a:endParaRPr>
          </a:p>
          <a:p>
            <a:pPr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APPROACH: </a:t>
            </a:r>
            <a:r>
              <a:rPr lang="en-US" sz="1600" dirty="0"/>
              <a:t>Develop real-time spatiotemporal signal processing chain utilizing novel machine learning and computer vision algorithms to extract spatial and temporal features of the musician’s hand from the radar beat signal.</a:t>
            </a:r>
            <a:endParaRPr lang="en-US" sz="1600" b="1" dirty="0">
              <a:solidFill>
                <a:schemeClr val="tx2"/>
              </a:solidFill>
              <a:cs typeface="Arial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Mapping location and movement to music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cs typeface="Arial" pitchFamily="34" charset="0"/>
              </a:rPr>
              <a:t>Range, cross-range oscillation rate, Doppler velocity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Super-resolution FCNN improves localization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cs typeface="Arial" pitchFamily="34" charset="0"/>
              </a:rPr>
              <a:t>Novel Doppler-corroborated particle filter algorithm increases tracking performance</a:t>
            </a:r>
          </a:p>
          <a:p>
            <a:pPr algn="just">
              <a:spcBef>
                <a:spcPts val="600"/>
              </a:spcBef>
              <a:buNone/>
            </a:pPr>
            <a:r>
              <a:rPr lang="en-US" sz="1600" b="1" dirty="0">
                <a:solidFill>
                  <a:schemeClr val="tx2"/>
                </a:solidFill>
                <a:cs typeface="Arial" pitchFamily="34" charset="0"/>
              </a:rPr>
              <a:t>RESULTS: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>
                <a:cs typeface="Arial" pitchFamily="34" charset="0"/>
              </a:rPr>
              <a:t>High-throughput feature extraction, deep-learning enhancement, and robust tracking algorithms enable acute control of the Radar Musical Instrument and demonstrate the proficiency of mmWave technology for hand gesture tracking.</a:t>
            </a:r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37B585F-2A13-4757-A319-412E8D3292A3}"/>
              </a:ext>
            </a:extLst>
          </p:cNvPr>
          <p:cNvGrpSpPr/>
          <p:nvPr/>
        </p:nvGrpSpPr>
        <p:grpSpPr>
          <a:xfrm>
            <a:off x="9278053" y="-609817"/>
            <a:ext cx="2893346" cy="1425009"/>
            <a:chOff x="4768818" y="913261"/>
            <a:chExt cx="3657881" cy="1425009"/>
          </a:xfrm>
        </p:grpSpPr>
        <p:pic>
          <p:nvPicPr>
            <p:cNvPr id="10" name="Picture 9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37D37C6E-6C2E-4739-8B43-3CA7E6DE4D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r="23476"/>
            <a:stretch/>
          </p:blipFill>
          <p:spPr>
            <a:xfrm>
              <a:off x="4768818" y="1226271"/>
              <a:ext cx="800936" cy="853590"/>
            </a:xfrm>
            <a:prstGeom prst="rect">
              <a:avLst/>
            </a:prstGeom>
            <a:effectLst>
              <a:softEdge rad="12700"/>
            </a:effectLst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A4490BC-7185-4E27-8D21-D62B6C528B6B}"/>
                </a:ext>
              </a:extLst>
            </p:cNvPr>
            <p:cNvSpPr/>
            <p:nvPr/>
          </p:nvSpPr>
          <p:spPr>
            <a:xfrm rot="20105172">
              <a:off x="5703548" y="120855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2A3A65B-451D-42A2-9664-6C057FE9E850}"/>
                </a:ext>
              </a:extLst>
            </p:cNvPr>
            <p:cNvGrpSpPr/>
            <p:nvPr/>
          </p:nvGrpSpPr>
          <p:grpSpPr>
            <a:xfrm>
              <a:off x="7625763" y="913261"/>
              <a:ext cx="800936" cy="751033"/>
              <a:chOff x="6833011" y="968945"/>
              <a:chExt cx="1791991" cy="1913432"/>
            </a:xfrm>
          </p:grpSpPr>
          <p:pic>
            <p:nvPicPr>
              <p:cNvPr id="21" name="Picture 20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7F2648C2-3B38-4379-9C9A-6E8450CDF2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47925" y="968945"/>
                <a:ext cx="803044" cy="1070725"/>
              </a:xfrm>
              <a:prstGeom prst="rect">
                <a:avLst/>
              </a:prstGeom>
            </p:spPr>
          </p:pic>
          <p:pic>
            <p:nvPicPr>
              <p:cNvPr id="22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6D73A5A5-700A-42CE-8859-D4C0128021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833011" y="1347985"/>
                <a:ext cx="1791991" cy="1534392"/>
              </a:xfrm>
              <a:prstGeom prst="rect">
                <a:avLst/>
              </a:prstGeom>
            </p:spPr>
          </p:pic>
        </p:grpSp>
        <p:pic>
          <p:nvPicPr>
            <p:cNvPr id="13" name="Picture 6" descr="photo of black digital audio mixer">
              <a:extLst>
                <a:ext uri="{FF2B5EF4-FFF2-40B4-BE49-F238E27FC236}">
                  <a16:creationId xmlns:a16="http://schemas.microsoft.com/office/drawing/2014/main" id="{99A69EBC-D1BF-45A7-9923-84E0B0EC46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2755" y="1755866"/>
              <a:ext cx="803944" cy="512954"/>
            </a:xfrm>
            <a:prstGeom prst="rect">
              <a:avLst/>
            </a:prstGeom>
            <a:noFill/>
            <a:effectLst>
              <a:softEdge rad="127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6D62EA2-78FD-4B16-8FB7-09F9024EDC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3395" t="10794" r="10975" b="10748"/>
            <a:stretch/>
          </p:blipFill>
          <p:spPr>
            <a:xfrm>
              <a:off x="6237071" y="940457"/>
              <a:ext cx="680427" cy="52941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B18E2AE-5B9A-401D-9225-04735FF10C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34414" b="30641"/>
            <a:stretch/>
          </p:blipFill>
          <p:spPr>
            <a:xfrm>
              <a:off x="6186072" y="1577493"/>
              <a:ext cx="787076" cy="22071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3D4023C-DA6D-4F88-9525-442BC4392E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3914" t="9477" r="10033" b="13723"/>
            <a:stretch/>
          </p:blipFill>
          <p:spPr>
            <a:xfrm>
              <a:off x="6237071" y="1825316"/>
              <a:ext cx="677405" cy="512954"/>
            </a:xfrm>
            <a:prstGeom prst="rect">
              <a:avLst/>
            </a:prstGeom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698E3120-1EB8-483F-B827-D9988C4FE2F9}"/>
                </a:ext>
              </a:extLst>
            </p:cNvPr>
            <p:cNvSpPr/>
            <p:nvPr/>
          </p:nvSpPr>
          <p:spPr>
            <a:xfrm>
              <a:off x="5696063" y="1568659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91F27DB3-802F-4AAE-836F-7BD1035F0F95}"/>
                </a:ext>
              </a:extLst>
            </p:cNvPr>
            <p:cNvSpPr/>
            <p:nvPr/>
          </p:nvSpPr>
          <p:spPr>
            <a:xfrm rot="1894792">
              <a:off x="5698242" y="1927671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1DAAA644-FB4E-47F9-8520-32AFA885104C}"/>
                </a:ext>
              </a:extLst>
            </p:cNvPr>
            <p:cNvSpPr/>
            <p:nvPr/>
          </p:nvSpPr>
          <p:spPr>
            <a:xfrm>
              <a:off x="7081747" y="1230395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462BF4E8-8D20-4DDD-A89F-3658CD83AAE2}"/>
                </a:ext>
              </a:extLst>
            </p:cNvPr>
            <p:cNvSpPr/>
            <p:nvPr/>
          </p:nvSpPr>
          <p:spPr>
            <a:xfrm>
              <a:off x="7081747" y="1860153"/>
              <a:ext cx="373737" cy="304381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175EC45-3FD5-4863-B852-5122B44AAD7D}"/>
              </a:ext>
            </a:extLst>
          </p:cNvPr>
          <p:cNvGrpSpPr/>
          <p:nvPr/>
        </p:nvGrpSpPr>
        <p:grpSpPr>
          <a:xfrm>
            <a:off x="9278053" y="6712328"/>
            <a:ext cx="2944367" cy="2348637"/>
            <a:chOff x="5971032" y="2885916"/>
            <a:chExt cx="2944367" cy="2348637"/>
          </a:xfrm>
        </p:grpSpPr>
        <p:pic>
          <p:nvPicPr>
            <p:cNvPr id="24" name="!!osc">
              <a:extLst>
                <a:ext uri="{FF2B5EF4-FFF2-40B4-BE49-F238E27FC236}">
                  <a16:creationId xmlns:a16="http://schemas.microsoft.com/office/drawing/2014/main" id="{5CB27DCC-FDAA-4B59-8F12-423458110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101026" y="2936913"/>
              <a:ext cx="1355258" cy="1016444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25" name="!!osc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F75E850C-BAD4-4B09-B1C3-BC2476AB5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421204" y="2935196"/>
              <a:ext cx="1355259" cy="1016444"/>
            </a:xfrm>
            <a:prstGeom prst="rect">
              <a:avLst/>
            </a:prstGeom>
            <a:effectLst>
              <a:softEdge rad="25400"/>
            </a:effec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6B37EA9-64B1-46A2-8ECA-AA4F91BD17FC}"/>
                </a:ext>
              </a:extLst>
            </p:cNvPr>
            <p:cNvSpPr/>
            <p:nvPr/>
          </p:nvSpPr>
          <p:spPr bwMode="auto">
            <a:xfrm>
              <a:off x="5971032" y="2885916"/>
              <a:ext cx="2944367" cy="2348637"/>
            </a:xfrm>
            <a:prstGeom prst="rect">
              <a:avLst/>
            </a:prstGeom>
            <a:noFill/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109" charset="0"/>
              </a:endParaRPr>
            </a:p>
          </p:txBody>
        </p:sp>
        <p:pic>
          <p:nvPicPr>
            <p:cNvPr id="31" name="Picture 30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0A0B1482-FF25-4475-919A-D214D0E3F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101026" y="3951640"/>
              <a:ext cx="1355259" cy="1016444"/>
            </a:xfrm>
            <a:prstGeom prst="rect">
              <a:avLst/>
            </a:prstGeom>
            <a:effectLst>
              <a:softEdge rad="25400"/>
            </a:effectLst>
          </p:spPr>
        </p:pic>
        <p:pic>
          <p:nvPicPr>
            <p:cNvPr id="32" name="Picture 31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BCD39D1E-616E-4F66-98C8-42F4D0A6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456284" y="3949922"/>
              <a:ext cx="1355260" cy="1016445"/>
            </a:xfrm>
            <a:prstGeom prst="rect">
              <a:avLst/>
            </a:prstGeom>
            <a:effectLst>
              <a:softEdge rad="25400"/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7A9B77B-FB58-4244-BCE2-C7B22593124C}"/>
                </a:ext>
              </a:extLst>
            </p:cNvPr>
            <p:cNvSpPr txBox="1"/>
            <p:nvPr/>
          </p:nvSpPr>
          <p:spPr>
            <a:xfrm>
              <a:off x="6425645" y="4940251"/>
              <a:ext cx="2061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+mn-lt"/>
                </a:rPr>
                <a:t>Enhancement FCNN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6645244-0E98-4332-A665-BCC4718F8AA9}"/>
              </a:ext>
            </a:extLst>
          </p:cNvPr>
          <p:cNvGrpSpPr/>
          <p:nvPr/>
        </p:nvGrpSpPr>
        <p:grpSpPr>
          <a:xfrm>
            <a:off x="9278053" y="9173349"/>
            <a:ext cx="2944367" cy="1332626"/>
            <a:chOff x="5971032" y="5346937"/>
            <a:chExt cx="2944367" cy="1332626"/>
          </a:xfrm>
        </p:grpSpPr>
        <p:sp>
          <p:nvSpPr>
            <p:cNvPr id="87" name="TextBox 86"/>
            <p:cNvSpPr txBox="1"/>
            <p:nvPr/>
          </p:nvSpPr>
          <p:spPr>
            <a:xfrm>
              <a:off x="5971032" y="5357657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pic>
          <p:nvPicPr>
            <p:cNvPr id="26" name="Picture 25" descr="A close up of a map&#10;&#10;Description automatically generated">
              <a:extLst>
                <a:ext uri="{FF2B5EF4-FFF2-40B4-BE49-F238E27FC236}">
                  <a16:creationId xmlns:a16="http://schemas.microsoft.com/office/drawing/2014/main" id="{A6A6E6F0-2EAD-4556-A641-4E5C63CB4D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r="50050" b="49993"/>
            <a:stretch/>
          </p:blipFill>
          <p:spPr>
            <a:xfrm>
              <a:off x="7498630" y="5391950"/>
              <a:ext cx="1277833" cy="1064429"/>
            </a:xfrm>
            <a:prstGeom prst="rect">
              <a:avLst/>
            </a:prstGeom>
          </p:spPr>
        </p:pic>
        <p:pic>
          <p:nvPicPr>
            <p:cNvPr id="27" name="Picture 26" descr="A close up of a map&#10;&#10;Description automatically generated">
              <a:extLst>
                <a:ext uri="{FF2B5EF4-FFF2-40B4-BE49-F238E27FC236}">
                  <a16:creationId xmlns:a16="http://schemas.microsoft.com/office/drawing/2014/main" id="{73DCA118-93A0-4651-96F4-A6D2C78FD0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r="50150" b="49630"/>
            <a:stretch/>
          </p:blipFill>
          <p:spPr>
            <a:xfrm>
              <a:off x="6120062" y="5389280"/>
              <a:ext cx="1277833" cy="1067099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06FAA08-1873-4192-83A5-45617529FBA0}"/>
                </a:ext>
              </a:extLst>
            </p:cNvPr>
            <p:cNvSpPr/>
            <p:nvPr/>
          </p:nvSpPr>
          <p:spPr bwMode="auto">
            <a:xfrm>
              <a:off x="5971032" y="5346937"/>
              <a:ext cx="2944367" cy="1332625"/>
            </a:xfrm>
            <a:prstGeom prst="rect">
              <a:avLst/>
            </a:prstGeom>
            <a:noFill/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109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3C4B767-5D3E-417C-A990-69D93BB9D398}"/>
                </a:ext>
              </a:extLst>
            </p:cNvPr>
            <p:cNvSpPr txBox="1"/>
            <p:nvPr/>
          </p:nvSpPr>
          <p:spPr>
            <a:xfrm>
              <a:off x="6367257" y="6402564"/>
              <a:ext cx="2061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+mn-lt"/>
                </a:rPr>
                <a:t>Particle Filter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D66BDC3-1E91-4C72-91E9-A04537C3921A}"/>
              </a:ext>
            </a:extLst>
          </p:cNvPr>
          <p:cNvGrpSpPr/>
          <p:nvPr/>
        </p:nvGrpSpPr>
        <p:grpSpPr>
          <a:xfrm>
            <a:off x="-4195464" y="7077069"/>
            <a:ext cx="2094762" cy="1335327"/>
            <a:chOff x="905635" y="5424878"/>
            <a:chExt cx="2094762" cy="1335327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3AC52B9-E1A3-40C4-B7E1-E5A56F6AFC6C}"/>
                </a:ext>
              </a:extLst>
            </p:cNvPr>
            <p:cNvGrpSpPr/>
            <p:nvPr/>
          </p:nvGrpSpPr>
          <p:grpSpPr>
            <a:xfrm>
              <a:off x="905635" y="5424878"/>
              <a:ext cx="2094762" cy="809579"/>
              <a:chOff x="4456094" y="3435107"/>
              <a:chExt cx="3286591" cy="1167240"/>
            </a:xfrm>
          </p:grpSpPr>
          <p:pic>
            <p:nvPicPr>
              <p:cNvPr id="45" name="Picture 44" descr="A picture containing sitting, table, computer, desk&#10;&#10;Description automatically generated">
                <a:extLst>
                  <a:ext uri="{FF2B5EF4-FFF2-40B4-BE49-F238E27FC236}">
                    <a16:creationId xmlns:a16="http://schemas.microsoft.com/office/drawing/2014/main" id="{AEC7BCE4-CBF3-45B5-A86F-CA4958815B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9"/>
              <a:srcRect l="37759" r="23448"/>
              <a:stretch/>
            </p:blipFill>
            <p:spPr>
              <a:xfrm>
                <a:off x="4456094" y="3435109"/>
                <a:ext cx="804992" cy="1167237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6" name="Picture 45" descr="A picture containing computer, desk, sitting, table&#10;&#10;Description automatically generated">
                <a:extLst>
                  <a:ext uri="{FF2B5EF4-FFF2-40B4-BE49-F238E27FC236}">
                    <a16:creationId xmlns:a16="http://schemas.microsoft.com/office/drawing/2014/main" id="{1FD36567-B8A8-44C9-A1DC-F8F883BD1B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0"/>
              <a:srcRect l="37759" r="23448"/>
              <a:stretch/>
            </p:blipFill>
            <p:spPr>
              <a:xfrm>
                <a:off x="5696893" y="3435107"/>
                <a:ext cx="804992" cy="1167239"/>
              </a:xfrm>
              <a:prstGeom prst="rect">
                <a:avLst/>
              </a:prstGeom>
              <a:effectLst>
                <a:softEdge rad="12700"/>
              </a:effectLst>
            </p:spPr>
          </p:pic>
          <p:pic>
            <p:nvPicPr>
              <p:cNvPr id="47" name="Picture 46" descr="A picture containing computer, computer, table&#10;&#10;Description automatically generated">
                <a:extLst>
                  <a:ext uri="{FF2B5EF4-FFF2-40B4-BE49-F238E27FC236}">
                    <a16:creationId xmlns:a16="http://schemas.microsoft.com/office/drawing/2014/main" id="{0AB51B8A-2071-4D5F-8AD9-643ACC9DA6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1"/>
              <a:srcRect l="37759" r="23448"/>
              <a:stretch/>
            </p:blipFill>
            <p:spPr>
              <a:xfrm>
                <a:off x="6937692" y="3435107"/>
                <a:ext cx="804993" cy="1167240"/>
              </a:xfrm>
              <a:prstGeom prst="rect">
                <a:avLst/>
              </a:prstGeom>
              <a:effectLst>
                <a:softEdge rad="12700"/>
              </a:effectLst>
            </p:spPr>
          </p:pic>
          <p:sp>
            <p:nvSpPr>
              <p:cNvPr id="48" name="Arrow: Left-Right 47">
                <a:extLst>
                  <a:ext uri="{FF2B5EF4-FFF2-40B4-BE49-F238E27FC236}">
                    <a16:creationId xmlns:a16="http://schemas.microsoft.com/office/drawing/2014/main" id="{B8BA7E9F-A076-4CDF-A6CB-256A8EEB700E}"/>
                  </a:ext>
                </a:extLst>
              </p:cNvPr>
              <p:cNvSpPr/>
              <p:nvPr/>
            </p:nvSpPr>
            <p:spPr>
              <a:xfrm>
                <a:off x="5161223" y="3935390"/>
                <a:ext cx="1876332" cy="403574"/>
              </a:xfrm>
              <a:prstGeom prst="leftRightArrow">
                <a:avLst/>
              </a:prstGeom>
              <a:gradFill>
                <a:gsLst>
                  <a:gs pos="0">
                    <a:schemeClr val="accent6"/>
                  </a:gs>
                  <a:gs pos="60000">
                    <a:schemeClr val="tx2"/>
                  </a:gs>
                </a:gsLst>
                <a:lin ang="2700000" scaled="0"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sp>
          <p:nvSpPr>
            <p:cNvPr id="49" name="Arrow: Right 48">
              <a:extLst>
                <a:ext uri="{FF2B5EF4-FFF2-40B4-BE49-F238E27FC236}">
                  <a16:creationId xmlns:a16="http://schemas.microsoft.com/office/drawing/2014/main" id="{9ACA716D-347D-4B4E-B450-AE87FC3A7DA9}"/>
                </a:ext>
              </a:extLst>
            </p:cNvPr>
            <p:cNvSpPr/>
            <p:nvPr/>
          </p:nvSpPr>
          <p:spPr>
            <a:xfrm rot="5400000">
              <a:off x="1818153" y="6232892"/>
              <a:ext cx="268091" cy="271220"/>
            </a:xfrm>
            <a:prstGeom prst="rightArrow">
              <a:avLst/>
            </a:prstGeom>
            <a:gradFill>
              <a:gsLst>
                <a:gs pos="0">
                  <a:schemeClr val="accent6"/>
                </a:gs>
                <a:gs pos="60000">
                  <a:schemeClr val="tx2"/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/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⁡(2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sz="11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  <m:d>
                          <m:dPr>
                            <m:ctrlP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100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  <m:sSub>
                              <m:sSubPr>
                                <m:ctrlP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𝒇</m:t>
                                </m:r>
                              </m:e>
                              <m:sub>
                                <m:r>
                                  <a:rPr lang="en-US" sz="1100" b="1" i="1" smtClean="0">
                                    <a:latin typeface="Cambria Math" panose="02040503050406030204" pitchFamily="18" charset="0"/>
                                  </a:rPr>
                                  <m:t>𝒗</m:t>
                                </m:r>
                              </m:sub>
                            </m:sSub>
                            <m:r>
                              <a:rPr lang="en-US" sz="11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900" b="1" dirty="0" err="1"/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6B22184-C2EC-4D4B-9D35-EB59DAF39B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7704" y="6498595"/>
                  <a:ext cx="1728988" cy="261610"/>
                </a:xfrm>
                <a:prstGeom prst="rect">
                  <a:avLst/>
                </a:prstGeom>
                <a:blipFill>
                  <a:blip r:embed="rId24"/>
                  <a:stretch>
                    <a:fillRect b="-697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/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𝒗</m:t>
                            </m:r>
                          </m:sub>
                        </m:sSub>
                      </m:oMath>
                    </m:oMathPara>
                  </a14:m>
                  <a:endParaRPr lang="en-US" sz="1050" b="1" dirty="0" err="1"/>
                </a:p>
              </p:txBody>
            </p:sp>
          </mc:Choice>
          <mc:Fallback xmlns=""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D6EE9269-A24E-46B8-BF25-FA5E255424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4391" y="5741970"/>
                  <a:ext cx="1255869" cy="276999"/>
                </a:xfrm>
                <a:prstGeom prst="rect">
                  <a:avLst/>
                </a:prstGeom>
                <a:blipFill>
                  <a:blip r:embed="rId25"/>
                  <a:stretch>
                    <a:fillRect b="-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1450DB4-AD5A-4A1D-9A53-D3750068BE0C}"/>
              </a:ext>
            </a:extLst>
          </p:cNvPr>
          <p:cNvGrpSpPr/>
          <p:nvPr/>
        </p:nvGrpSpPr>
        <p:grpSpPr>
          <a:xfrm>
            <a:off x="-1761539" y="7092474"/>
            <a:ext cx="1864047" cy="1103240"/>
            <a:chOff x="4439568" y="899124"/>
            <a:chExt cx="2733241" cy="1934846"/>
          </a:xfrm>
        </p:grpSpPr>
        <p:pic>
          <p:nvPicPr>
            <p:cNvPr id="53" name="Picture 52" descr="A picture containing computer, front, table, sitting&#10;&#10;Description automatically generated">
              <a:extLst>
                <a:ext uri="{FF2B5EF4-FFF2-40B4-BE49-F238E27FC236}">
                  <a16:creationId xmlns:a16="http://schemas.microsoft.com/office/drawing/2014/main" id="{B0BE9FCE-FE60-48BE-B72A-D41E96DE7B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3744" t="2330" r="23476" b="-1"/>
            <a:stretch/>
          </p:blipFill>
          <p:spPr>
            <a:xfrm>
              <a:off x="5468962" y="1060415"/>
              <a:ext cx="1703847" cy="1773555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54" name="Picture 53" descr="A close up of a logo&#10;&#10;Description automatically generated">
              <a:extLst>
                <a:ext uri="{FF2B5EF4-FFF2-40B4-BE49-F238E27FC236}">
                  <a16:creationId xmlns:a16="http://schemas.microsoft.com/office/drawing/2014/main" id="{414C6713-10C7-4FAD-B555-80287CEA1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1371"/>
            <a:stretch/>
          </p:blipFill>
          <p:spPr>
            <a:xfrm>
              <a:off x="4439568" y="899124"/>
              <a:ext cx="2721365" cy="1534392"/>
            </a:xfrm>
            <a:prstGeom prst="rect">
              <a:avLst/>
            </a:prstGeom>
          </p:spPr>
        </p:pic>
      </p:grpSp>
      <p:pic>
        <p:nvPicPr>
          <p:cNvPr id="56" name="Radar Musical Instrument 3">
            <a:hlinkClick r:id="" action="ppaction://media"/>
            <a:extLst>
              <a:ext uri="{FF2B5EF4-FFF2-40B4-BE49-F238E27FC236}">
                <a16:creationId xmlns:a16="http://schemas.microsoft.com/office/drawing/2014/main" id="{1BF9FB65-329F-4CB5-BA1E-B62DB72E4F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6"/>
          <a:stretch>
            <a:fillRect/>
          </a:stretch>
        </p:blipFill>
        <p:spPr bwMode="auto">
          <a:xfrm>
            <a:off x="610268" y="1566746"/>
            <a:ext cx="7923463" cy="44565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24317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4113"/>
    </mc:Choice>
    <mc:Fallback xmlns="">
      <p:transition advTm="44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46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2" objId="56"/>
        <p14:stopEvt time="44113" objId="56"/>
      </p14:showEvtLst>
    </p:ext>
  </p:extLst>
</p:sld>
</file>

<file path=ppt/theme/theme1.xml><?xml version="1.0" encoding="utf-8"?>
<a:theme xmlns:a="http://schemas.openxmlformats.org/drawingml/2006/main" name="Presentation template_UTD">
  <a:themeElements>
    <a:clrScheme name="UTD">
      <a:dk1>
        <a:srgbClr val="000000"/>
      </a:dk1>
      <a:lt1>
        <a:srgbClr val="FFFFFF"/>
      </a:lt1>
      <a:dk2>
        <a:srgbClr val="09730C"/>
      </a:dk2>
      <a:lt2>
        <a:srgbClr val="FFFFFF"/>
      </a:lt2>
      <a:accent1>
        <a:srgbClr val="000000"/>
      </a:accent1>
      <a:accent2>
        <a:srgbClr val="7F7F7F"/>
      </a:accent2>
      <a:accent3>
        <a:srgbClr val="FFFFFF"/>
      </a:accent3>
      <a:accent4>
        <a:srgbClr val="7F7F7F"/>
      </a:accent4>
      <a:accent5>
        <a:srgbClr val="09730C"/>
      </a:accent5>
      <a:accent6>
        <a:srgbClr val="7F7F7F"/>
      </a:accent6>
      <a:hlink>
        <a:srgbClr val="009999"/>
      </a:hlink>
      <a:folHlink>
        <a:srgbClr val="99CC00"/>
      </a:folHlink>
    </a:clrScheme>
    <a:fontScheme name="Blank Presentation">
      <a:majorFont>
        <a:latin typeface="Gill Sans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0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09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 template_UTD</Template>
  <TotalTime>5952</TotalTime>
  <Words>1294</Words>
  <Application>Microsoft Office PowerPoint</Application>
  <PresentationFormat>On-screen Show (4:3)</PresentationFormat>
  <Paragraphs>108</Paragraphs>
  <Slides>10</Slides>
  <Notes>9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Cambria Math</vt:lpstr>
      <vt:lpstr>Gill Sans</vt:lpstr>
      <vt:lpstr>Times</vt:lpstr>
      <vt:lpstr>Presentation template_UTD</vt:lpstr>
      <vt:lpstr>Radar Musical Instrument - A Spatiotemporal Real-Time mmWave Sensor for Contactless Human-Computer Interaction Josiah Smith, University of Texas at Dallas, TxACE</vt:lpstr>
      <vt:lpstr>PowerPoint Presentation</vt:lpstr>
      <vt:lpstr>Radar Musical Instrument - A Spatiotemporal Real-Time mmWave Sensor for Contactless Human-Computer Interaction Josiah Smith, University of Texas at Dallas, TxACE</vt:lpstr>
      <vt:lpstr>Radar Musical Instrument - A Spatiotemporal Real-Time mmWave Sensor for Contactless Human-Computer Interaction Josiah Smith, University of Texas at Dallas, TxACE</vt:lpstr>
      <vt:lpstr>Radar Musical Instrument - A Spatiotemporal Real-Time mmWave Sensor for Contactless Human-Computer Interaction Josiah Smith, University of Texas at Dallas, TxACE</vt:lpstr>
      <vt:lpstr>Radar Musical Instrument - A Spatiotemporal Real-Time mmWave Sensor for Contactless Human-Computer Interaction Josiah Smith, University of Texas at Dallas, TxACE</vt:lpstr>
      <vt:lpstr>Radar Musical Instrument - A Spatiotemporal Real-Time mmWave Sensor for Contactless Human-Computer Interaction Josiah Smith, University of Texas at Dallas, TxACE</vt:lpstr>
      <vt:lpstr>Radar Musical Instrument - A Spatiotemporal Real-Time mmWave Sensor for Contactless Human-Computer Interaction Josiah Smith, University of Texas at Dallas, TxACE</vt:lpstr>
      <vt:lpstr>Radar Musical Instrument - A Spatiotemporal Real-Time mmWave Sensor for Contactless Human-Computer Interaction Josiah Smith, University of Texas at Dallas, TxACE</vt:lpstr>
      <vt:lpstr>Radar Musical Instrument - A Spatiotemporal Real-Time mmWave Sensor for Contactless Human-Computer Interaction Josiah Smith, University of Texas at Dallas, TxACE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Ricky</dc:creator>
  <cp:lastModifiedBy>Smith, Josiah Wayland</cp:lastModifiedBy>
  <cp:revision>587</cp:revision>
  <cp:lastPrinted>2008-12-04T20:28:19Z</cp:lastPrinted>
  <dcterms:created xsi:type="dcterms:W3CDTF">2009-12-08T15:17:27Z</dcterms:created>
  <dcterms:modified xsi:type="dcterms:W3CDTF">2020-10-15T17:53:03Z</dcterms:modified>
</cp:coreProperties>
</file>

<file path=docProps/thumbnail.jpeg>
</file>